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2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99" r:id="rId35"/>
    <p:sldId id="300" r:id="rId36"/>
    <p:sldId id="301" r:id="rId37"/>
    <p:sldId id="302" r:id="rId38"/>
    <p:sldId id="303" r:id="rId39"/>
    <p:sldId id="304" r:id="rId40"/>
    <p:sldId id="305" r:id="rId41"/>
    <p:sldId id="306" r:id="rId42"/>
    <p:sldId id="307" r:id="rId43"/>
    <p:sldId id="309" r:id="rId44"/>
    <p:sldId id="310" r:id="rId45"/>
    <p:sldId id="311" r:id="rId46"/>
    <p:sldId id="312" r:id="rId47"/>
    <p:sldId id="314" r:id="rId48"/>
    <p:sldId id="315" r:id="rId49"/>
    <p:sldId id="316" r:id="rId50"/>
    <p:sldId id="317" r:id="rId51"/>
    <p:sldId id="318" r:id="rId52"/>
    <p:sldId id="319" r:id="rId53"/>
    <p:sldId id="320" r:id="rId54"/>
    <p:sldId id="321" r:id="rId55"/>
    <p:sldId id="322" r:id="rId56"/>
    <p:sldId id="323" r:id="rId57"/>
    <p:sldId id="325" r:id="rId58"/>
    <p:sldId id="326" r:id="rId59"/>
    <p:sldId id="328" r:id="rId60"/>
    <p:sldId id="329" r:id="rId61"/>
    <p:sldId id="330" r:id="rId62"/>
    <p:sldId id="331" r:id="rId63"/>
    <p:sldId id="332" r:id="rId64"/>
    <p:sldId id="333" r:id="rId65"/>
    <p:sldId id="334" r:id="rId66"/>
    <p:sldId id="335" r:id="rId67"/>
    <p:sldId id="337" r:id="rId68"/>
    <p:sldId id="338" r:id="rId69"/>
    <p:sldId id="339" r:id="rId70"/>
    <p:sldId id="340" r:id="rId71"/>
    <p:sldId id="341" r:id="rId72"/>
    <p:sldId id="342" r:id="rId73"/>
    <p:sldId id="343" r:id="rId74"/>
    <p:sldId id="344" r:id="rId75"/>
    <p:sldId id="345" r:id="rId76"/>
    <p:sldId id="346" r:id="rId77"/>
    <p:sldId id="348" r:id="rId78"/>
    <p:sldId id="349" r:id="rId79"/>
    <p:sldId id="351" r:id="rId80"/>
    <p:sldId id="352" r:id="rId81"/>
    <p:sldId id="354" r:id="rId82"/>
    <p:sldId id="355" r:id="rId83"/>
    <p:sldId id="356" r:id="rId84"/>
    <p:sldId id="357" r:id="rId85"/>
    <p:sldId id="358" r:id="rId86"/>
    <p:sldId id="359" r:id="rId87"/>
    <p:sldId id="360" r:id="rId88"/>
    <p:sldId id="361" r:id="rId89"/>
    <p:sldId id="362" r:id="rId90"/>
    <p:sldId id="364" r:id="rId91"/>
    <p:sldId id="365" r:id="rId92"/>
    <p:sldId id="366" r:id="rId93"/>
    <p:sldId id="367" r:id="rId94"/>
    <p:sldId id="368" r:id="rId95"/>
    <p:sldId id="369" r:id="rId96"/>
    <p:sldId id="370" r:id="rId97"/>
    <p:sldId id="371" r:id="rId98"/>
    <p:sldId id="372" r:id="rId99"/>
    <p:sldId id="373" r:id="rId100"/>
    <p:sldId id="374" r:id="rId101"/>
    <p:sldId id="375" r:id="rId102"/>
    <p:sldId id="376" r:id="rId103"/>
    <p:sldId id="377" r:id="rId104"/>
    <p:sldId id="378" r:id="rId105"/>
    <p:sldId id="379" r:id="rId106"/>
    <p:sldId id="380" r:id="rId107"/>
    <p:sldId id="381" r:id="rId108"/>
    <p:sldId id="382" r:id="rId109"/>
    <p:sldId id="383" r:id="rId110"/>
    <p:sldId id="261" r:id="rId111"/>
  </p:sldIdLst>
  <p:sldSz cx="9144000" cy="6858000" type="screen4x3"/>
  <p:notesSz cx="6797675" cy="987425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0" autoAdjust="0"/>
    <p:restoredTop sz="94660"/>
  </p:normalViewPr>
  <p:slideViewPr>
    <p:cSldViewPr showGuides="1">
      <p:cViewPr varScale="1">
        <p:scale>
          <a:sx n="102" d="100"/>
          <a:sy n="102" d="100"/>
        </p:scale>
        <p:origin x="-216" y="-102"/>
      </p:cViewPr>
      <p:guideLst>
        <p:guide orient="horz" pos="1117"/>
        <p:guide pos="2880"/>
        <p:guide pos="295"/>
        <p:guide pos="10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418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418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ABF4355-50B6-4087-9E5D-95C64923D2D6}" type="datetimeFigureOut">
              <a:rPr lang="ko-KR" altLang="en-US"/>
              <a:pPr>
                <a:defRPr/>
              </a:pPr>
              <a:t>2017-09-09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39775"/>
            <a:ext cx="4937125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smtClean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690822"/>
            <a:ext cx="5438775" cy="4442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485"/>
            <a:ext cx="2946400" cy="494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378485"/>
            <a:ext cx="2946400" cy="494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CCC9FE42-8E49-4378-9255-678967010F0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7058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133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2FF822B-C71E-4133-97C8-DEF49903D2C8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ko-KR" alt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109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1843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EF89BF4-A89C-4612-A807-C31599CA4CC6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110</a:t>
            </a:fld>
            <a:endParaRPr lang="ko-KR" alt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19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29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39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49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59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69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79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89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C9FE42-8E49-4378-9255-678967010F01}" type="slidenum">
              <a:rPr lang="ko-KR" altLang="en-US" smtClean="0"/>
              <a:pPr>
                <a:defRPr/>
              </a:pPr>
              <a:t>99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28688" y="3427413"/>
            <a:ext cx="7358062" cy="1587"/>
          </a:xfrm>
          <a:prstGeom prst="line">
            <a:avLst/>
          </a:prstGeom>
          <a:ln w="50800">
            <a:solidFill>
              <a:schemeClr val="tx2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800">
                <a:latin typeface="HY울릉도M" pitchFamily="18" charset="-127"/>
                <a:ea typeface="HY울릉도M" pitchFamily="18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7D946-FC4D-4DB1-9BE9-34AEC2BBD43C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8DCF8F-AD8E-4F8A-A098-C9F4B0F63BE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675900-B98A-45B4-BFED-29CF56ED184E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80DE52-840F-442A-AEB5-008449D88C7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EBCFD4-ADE6-41CE-9F35-F198CB1A136E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348EE8-BFE9-4139-934E-FD295E0DD26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DFEE16-B4D9-456A-A568-7BE0C697D495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8A936-D75D-4674-956F-1DF521DB2A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428625" y="6378575"/>
            <a:ext cx="8258175" cy="44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840303"/>
          </a:xfrm>
        </p:spPr>
        <p:txBody>
          <a:bodyPr/>
          <a:lstStyle>
            <a:lvl1pPr>
              <a:lnSpc>
                <a:spcPct val="100000"/>
              </a:lnSpc>
              <a:buFontTx/>
              <a:buBlip>
                <a:blip r:embed="rId2"/>
              </a:buBlip>
              <a:defRPr sz="2600">
                <a:latin typeface="맑은 고딕" pitchFamily="50" charset="-127"/>
                <a:ea typeface="맑은 고딕" pitchFamily="50" charset="-127"/>
              </a:defRPr>
            </a:lvl1pPr>
            <a:lvl2pPr>
              <a:lnSpc>
                <a:spcPct val="100000"/>
              </a:lnSpc>
              <a:buFontTx/>
              <a:buBlip>
                <a:blip r:embed="rId2"/>
              </a:buBlip>
              <a:defRPr sz="2200">
                <a:latin typeface="맑은 고딕" pitchFamily="50" charset="-127"/>
                <a:ea typeface="맑은 고딕" pitchFamily="50" charset="-127"/>
              </a:defRPr>
            </a:lvl2pPr>
            <a:lvl3pPr>
              <a:lnSpc>
                <a:spcPct val="100000"/>
              </a:lnSpc>
              <a:buFontTx/>
              <a:buBlip>
                <a:blip r:embed="rId2"/>
              </a:buBlip>
              <a:defRPr sz="1900">
                <a:latin typeface="맑은 고딕" pitchFamily="50" charset="-127"/>
                <a:ea typeface="맑은 고딕" pitchFamily="50" charset="-127"/>
              </a:defRPr>
            </a:lvl3pPr>
            <a:lvl4pPr>
              <a:lnSpc>
                <a:spcPct val="100000"/>
              </a:lnSpc>
              <a:defRPr sz="1600">
                <a:latin typeface="맑은 고딕" pitchFamily="50" charset="-127"/>
                <a:ea typeface="맑은 고딕" pitchFamily="50" charset="-127"/>
              </a:defRPr>
            </a:lvl4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D5C51A-1129-4CA4-B7A8-66780B322068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571750" y="6356350"/>
            <a:ext cx="4000500" cy="365125"/>
          </a:xfrm>
        </p:spPr>
        <p:txBody>
          <a:bodyPr/>
          <a:lstStyle>
            <a:lvl1pPr>
              <a:defRPr sz="1000" i="1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6CCC6D-34DB-41F3-863B-109AC57F305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142875" y="285750"/>
            <a:ext cx="8858250" cy="5508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tx2">
                  <a:lumMod val="60000"/>
                  <a:lumOff val="40000"/>
                </a:schemeClr>
              </a:gs>
              <a:gs pos="100000">
                <a:schemeClr val="tx2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428625" y="6378575"/>
            <a:ext cx="8258175" cy="44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61950" y="346373"/>
            <a:ext cx="8229600" cy="418058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507288" cy="4353347"/>
          </a:xfrm>
        </p:spPr>
        <p:txBody>
          <a:bodyPr>
            <a:noAutofit/>
          </a:bodyPr>
          <a:lstStyle>
            <a:lvl1pPr>
              <a:lnSpc>
                <a:spcPct val="130000"/>
              </a:lnSpc>
              <a:buFontTx/>
              <a:buBlip>
                <a:blip r:embed="rId2"/>
              </a:buBlip>
              <a:defRPr sz="1800">
                <a:latin typeface="+mn-ea"/>
                <a:ea typeface="+mn-ea"/>
              </a:defRPr>
            </a:lvl1pPr>
            <a:lvl2pPr>
              <a:lnSpc>
                <a:spcPct val="130000"/>
              </a:lnSpc>
              <a:buFontTx/>
              <a:buBlip>
                <a:blip r:embed="rId3"/>
              </a:buBlip>
              <a:defRPr sz="1600">
                <a:latin typeface="+mn-ea"/>
                <a:ea typeface="+mn-ea"/>
              </a:defRPr>
            </a:lvl2pPr>
            <a:lvl3pPr>
              <a:lnSpc>
                <a:spcPct val="130000"/>
              </a:lnSpc>
              <a:buFont typeface="Wingdings" pitchFamily="2" charset="2"/>
              <a:buChar char="ü"/>
              <a:defRPr sz="1400">
                <a:latin typeface="+mn-ea"/>
                <a:ea typeface="+mn-ea"/>
              </a:defRPr>
            </a:lvl3pPr>
            <a:lvl4pPr>
              <a:defRPr sz="1200">
                <a:latin typeface="+mn-ea"/>
                <a:ea typeface="+mn-ea"/>
              </a:defRPr>
            </a:lvl4pPr>
            <a:lvl5pPr>
              <a:defRPr sz="12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392736" cy="400110"/>
          </a:xfrm>
          <a:ln w="57150">
            <a:gradFill flip="none" rotWithShape="1">
              <a:gsLst>
                <a:gs pos="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80000">
                  <a:schemeClr val="bg1">
                    <a:alpha val="0"/>
                  </a:schemeClr>
                </a:gs>
                <a:gs pos="100000">
                  <a:schemeClr val="tx2">
                    <a:alpha val="55000"/>
                  </a:schemeClr>
                </a:gs>
              </a:gsLst>
              <a:lin ang="5400000" scaled="1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>
            <a:lvl1pPr>
              <a:buNone/>
              <a:defRPr sz="2000" u="none" baseline="0">
                <a:ln>
                  <a:noFill/>
                </a:ln>
                <a:effectLst/>
                <a:uFill>
                  <a:solidFill>
                    <a:schemeClr val="tx2"/>
                  </a:solidFill>
                </a:uFill>
                <a:latin typeface="HY견고딕" pitchFamily="18" charset="-127"/>
                <a:ea typeface="HY견고딕" pitchFamily="18" charset="-127"/>
              </a:defRPr>
            </a:lvl1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24B0B1-6B2E-434C-BA04-8B006826FA5E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9EE3FA-D853-4FD0-B319-04577F3B987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bg>
      <p:bgPr>
        <a:gradFill>
          <a:gsLst>
            <a:gs pos="0">
              <a:schemeClr val="accent3">
                <a:lumMod val="60000"/>
                <a:lumOff val="40000"/>
              </a:schemeClr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accent3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28625" y="6378575"/>
            <a:ext cx="8258175" cy="44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3"/>
          </p:nvPr>
        </p:nvSpPr>
        <p:spPr>
          <a:xfrm>
            <a:off x="3131840" y="1950417"/>
            <a:ext cx="5472410" cy="360363"/>
          </a:xfrm>
        </p:spPr>
        <p:txBody>
          <a:bodyPr>
            <a:noAutofit/>
          </a:bodyPr>
          <a:lstStyle>
            <a:lvl1pPr>
              <a:buNone/>
              <a:defRPr sz="3200" b="1">
                <a:latin typeface="Arial Black" pitchFamily="34" charset="0"/>
                <a:ea typeface="HY울릉도M" pitchFamily="18" charset="-127"/>
              </a:defRPr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>
          <a:xfrm>
            <a:off x="3491880" y="2636838"/>
            <a:ext cx="5328270" cy="3600450"/>
          </a:xfrm>
        </p:spPr>
        <p:txBody>
          <a:bodyPr>
            <a:normAutofit/>
          </a:bodyPr>
          <a:lstStyle>
            <a:lvl1pPr>
              <a:buFontTx/>
              <a:buChar char="-"/>
              <a:defRPr sz="2000">
                <a:latin typeface="Arial Black" pitchFamily="34" charset="0"/>
              </a:defRPr>
            </a:lvl1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1363A4-6E90-4366-AF23-90A1482D7F9B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698862-D24F-490A-8D04-100F123B0E9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25B1A-EBC3-4262-BFC1-C0D5BDD378E1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30BBFC-B98D-4211-BACC-3199AD6B295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54AD4B-D639-49C9-8407-FB209FF5666A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F4405-7D01-4534-BE14-DD2CE1ED113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4B65C6-BBBC-44A6-A096-5E88E7774883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8D5BD5-057E-4246-828B-39BA79A4B1A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F6B488-7C82-46BE-8089-6F17EAA7110E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429FCA-1826-426A-8AC1-B782548539E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46945C-BE21-4AA7-9EE9-4604710461DA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D9907D-72EC-4E32-97BF-DF3B0D78E3F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noProof="0" smtClean="0"/>
              <a:t>그림을 추가하려면 아이콘을 클릭하십시오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85D68-2CB3-4098-ABB9-2B42CA7C6F82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9FD28A-1C73-43B2-9E07-E521DA07159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379137B-2C20-48CD-B2B7-B7B6FB7B0EEF}" type="datetime1">
              <a:rPr lang="ko-KR" altLang="en-US" smtClean="0"/>
              <a:t>2017-09-09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627313" y="6356350"/>
            <a:ext cx="3889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rtl="0" fontAlgn="auto" latinLnBrk="1">
              <a:spcBef>
                <a:spcPts val="0"/>
              </a:spcBef>
              <a:spcAft>
                <a:spcPts val="0"/>
              </a:spcAft>
              <a:defRPr kumimoji="0" lang="en-US" altLang="ko-KR" sz="10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2513037A-F562-49FF-BC54-B2A2D764C1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  <p:sldLayoutId id="2147483907" r:id="rId12"/>
    <p:sldLayoutId id="2147483911" r:id="rId13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제목 3"/>
          <p:cNvSpPr>
            <a:spLocks noGrp="1"/>
          </p:cNvSpPr>
          <p:nvPr>
            <p:ph type="ctrTitle"/>
          </p:nvPr>
        </p:nvSpPr>
        <p:spPr>
          <a:xfrm>
            <a:off x="800100" y="1928813"/>
            <a:ext cx="7772400" cy="1470025"/>
          </a:xfrm>
        </p:spPr>
        <p:txBody>
          <a:bodyPr>
            <a:normAutofit fontScale="90000"/>
          </a:bodyPr>
          <a:lstStyle/>
          <a:p>
            <a:pPr algn="l" eaLnBrk="1" hangingPunct="1"/>
            <a:r>
              <a:rPr lang="en-US" altLang="ko-KR" sz="4000" b="1" i="1" dirty="0" smtClean="0">
                <a:ea typeface="ＭＳ Ｐゴシック" pitchFamily="-108" charset="-128"/>
              </a:rPr>
              <a:t>Object-Oriented and </a:t>
            </a:r>
            <a:br>
              <a:rPr lang="en-US" altLang="ko-KR" sz="4000" b="1" i="1" dirty="0" smtClean="0">
                <a:ea typeface="ＭＳ Ｐゴシック" pitchFamily="-108" charset="-128"/>
              </a:rPr>
            </a:br>
            <a:r>
              <a:rPr lang="en-US" altLang="ko-KR" sz="4000" b="1" i="1" dirty="0" smtClean="0">
                <a:ea typeface="ＭＳ Ｐゴシック" pitchFamily="-108" charset="-128"/>
              </a:rPr>
              <a:t>   Classical Software Engineering</a:t>
            </a:r>
            <a:endParaRPr lang="ko-KR" altLang="en-US" sz="40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“</a:t>
            </a:r>
            <a:r>
              <a:rPr lang="ko-KR" altLang="en-US" b="1" dirty="0" smtClean="0"/>
              <a:t>목표액과 실제 판매액의 차이</a:t>
            </a:r>
            <a:r>
              <a:rPr lang="en-US" altLang="ko-KR" b="1" dirty="0" smtClean="0"/>
              <a:t>”</a:t>
            </a:r>
            <a:r>
              <a:rPr lang="ko-KR" altLang="en-US" b="1" dirty="0" smtClean="0"/>
              <a:t>는 말하지만</a:t>
            </a:r>
            <a:r>
              <a:rPr lang="en-US" altLang="ko-KR" b="1" dirty="0" smtClean="0"/>
              <a:t>,</a:t>
            </a:r>
          </a:p>
          <a:p>
            <a:pPr lvl="1" eaLnBrk="1" hangingPunct="1"/>
            <a:r>
              <a:rPr lang="ko-KR" altLang="en-US" dirty="0" smtClean="0"/>
              <a:t>백분율 차이에 대해서는 언급하지 않고 있음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1</a:t>
            </a:r>
            <a:r>
              <a:rPr lang="ko-KR" altLang="en-US" b="1" dirty="0" smtClean="0"/>
              <a:t>월의 차이는 </a:t>
            </a:r>
            <a:r>
              <a:rPr lang="en-US" altLang="ko-KR" b="1" dirty="0" smtClean="0"/>
              <a:t>$36,000, 2</a:t>
            </a:r>
            <a:r>
              <a:rPr lang="ko-KR" altLang="en-US" b="1" dirty="0" smtClean="0"/>
              <a:t>월의 차이는 </a:t>
            </a:r>
            <a:r>
              <a:rPr lang="en-US" altLang="ko-KR" b="1" dirty="0" smtClean="0"/>
              <a:t>$20,000</a:t>
            </a:r>
          </a:p>
          <a:p>
            <a:pPr lvl="1" eaLnBrk="1" hangingPunct="1"/>
            <a:r>
              <a:rPr lang="ko-KR" altLang="en-US" dirty="0" smtClean="0"/>
              <a:t>이것은 </a:t>
            </a:r>
            <a:r>
              <a:rPr lang="en-US" altLang="ko-KR" dirty="0" smtClean="0"/>
              <a:t>$36,000</a:t>
            </a:r>
            <a:r>
              <a:rPr lang="ko-KR" altLang="en-US" dirty="0" smtClean="0"/>
              <a:t>의 절반보다는 크지만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보고서가 출력됨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“</a:t>
            </a:r>
            <a:r>
              <a:rPr lang="ko-KR" altLang="en-US" b="1" dirty="0" smtClean="0"/>
              <a:t>차이 </a:t>
            </a:r>
            <a:r>
              <a:rPr lang="en-US" altLang="ko-KR" b="1" dirty="0" smtClean="0"/>
              <a:t>5%”</a:t>
            </a:r>
            <a:r>
              <a:rPr lang="ko-KR" altLang="en-US" b="1" dirty="0" smtClean="0"/>
              <a:t>의 의미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백분율 차이가 </a:t>
            </a:r>
            <a:r>
              <a:rPr lang="en-US" altLang="ko-KR" dirty="0" smtClean="0"/>
              <a:t>5%</a:t>
            </a:r>
            <a:r>
              <a:rPr lang="ko-KR" altLang="en-US" dirty="0" smtClean="0"/>
              <a:t>이며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문단 중 어딘가에 백분율이라는 단어가 빠져있음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176712" cy="400110"/>
          </a:xfrm>
        </p:spPr>
        <p:txBody>
          <a:bodyPr/>
          <a:lstStyle/>
          <a:p>
            <a:pPr algn="ctr"/>
            <a:r>
              <a:rPr lang="ko-KR" altLang="en-US" dirty="0" smtClean="0"/>
              <a:t>명세와 경영자가 요구한 것의 차이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</a:t>
            </a:fld>
            <a:endParaRPr lang="ko-KR" alt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200" dirty="0" smtClean="0"/>
              <a:t>12.11 </a:t>
            </a:r>
            <a:r>
              <a:rPr lang="ko-KR" altLang="en-US" sz="2200" dirty="0" smtClean="0"/>
              <a:t>고전적 분석기법들 비교</a:t>
            </a:r>
            <a:endParaRPr lang="ko-KR" altLang="en-US" sz="220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024584" cy="400110"/>
          </a:xfrm>
        </p:spPr>
        <p:txBody>
          <a:bodyPr/>
          <a:lstStyle/>
          <a:p>
            <a:pPr algn="ctr"/>
            <a:r>
              <a:rPr lang="ko-KR" altLang="en-US" smtClean="0"/>
              <a:t>고전적 분석 방법의 요약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100</a:t>
            </a:fld>
            <a:endParaRPr lang="ko-KR" altLang="en-US"/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23938" y="1773238"/>
            <a:ext cx="6896124" cy="4547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200" dirty="0" smtClean="0"/>
              <a:t>12.11 </a:t>
            </a:r>
            <a:r>
              <a:rPr lang="ko-KR" altLang="en-US" sz="2200" dirty="0" smtClean="0"/>
              <a:t>고전적 분석기법들 비교</a:t>
            </a:r>
            <a:endParaRPr lang="ko-KR" altLang="en-US" sz="2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대부분 실제 조건에서 테스트되지 않음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다음과 같은 위험을 수반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훈련 비용</a:t>
            </a:r>
            <a:r>
              <a:rPr lang="en-US" altLang="ko-KR" dirty="0" smtClean="0"/>
              <a:t>(Training costs)</a:t>
            </a:r>
          </a:p>
          <a:p>
            <a:pPr lvl="1" eaLnBrk="1" hangingPunct="1"/>
            <a:r>
              <a:rPr lang="ko-KR" altLang="en-US" dirty="0" smtClean="0"/>
              <a:t>교실에서 실제 프로젝트에 그것을 사용하도록 적용시키는 비용</a:t>
            </a:r>
            <a:endParaRPr lang="en-US" altLang="ko-KR" dirty="0" smtClean="0"/>
          </a:p>
          <a:p>
            <a:pPr lvl="1" eaLnBrk="1" hangingPunct="1"/>
            <a:r>
              <a:rPr lang="en-US" altLang="ko-KR" dirty="0" smtClean="0"/>
              <a:t>CASE </a:t>
            </a:r>
            <a:r>
              <a:rPr lang="ko-KR" altLang="en-US" dirty="0" smtClean="0"/>
              <a:t>툴은 적절히 사용될 수 없을 것임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하지만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추가 시간과 비용을 감수할 수 있다면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큰 이익을 얻을 수 있을 것임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304504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새로운 정형 기법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101</a:t>
            </a:fld>
            <a:endParaRPr lang="ko-KR" alt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200" dirty="0" smtClean="0"/>
              <a:t>12.11 </a:t>
            </a:r>
            <a:r>
              <a:rPr lang="ko-KR" altLang="en-US" sz="2200" dirty="0" smtClean="0"/>
              <a:t>고전적 분석기법들 비교</a:t>
            </a:r>
            <a:endParaRPr lang="ko-KR" altLang="en-US" sz="2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dirty="0" smtClean="0"/>
              <a:t>다음과 같은 요소를 고려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프로젝트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개발 팀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관리 팀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무수한 다른 요소들</a:t>
            </a:r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불행하게도 무슨 분석기법이 사용되어야 하는지를 결정하는 단순한 규칙은 없음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7" y="1124744"/>
            <a:ext cx="4280407" cy="400110"/>
          </a:xfrm>
        </p:spPr>
        <p:txBody>
          <a:bodyPr/>
          <a:lstStyle/>
          <a:p>
            <a:pPr algn="ctr"/>
            <a:r>
              <a:rPr lang="ko-KR" altLang="en-US" dirty="0" smtClean="0"/>
              <a:t>무슨 분석 기법을 사용해야 하는가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102</a:t>
            </a:fld>
            <a:endParaRPr lang="ko-KR" alt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12.12  </a:t>
            </a:r>
            <a:r>
              <a:rPr lang="ko-KR" altLang="en-US" dirty="0" smtClean="0"/>
              <a:t>고전적 분석 동안 </a:t>
            </a:r>
            <a:r>
              <a:rPr lang="ko-KR" altLang="en-US" dirty="0" err="1" smtClean="0"/>
              <a:t>테스팅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명세 </a:t>
            </a:r>
            <a:r>
              <a:rPr lang="ko-KR" altLang="en-US" b="1" dirty="0" err="1" smtClean="0"/>
              <a:t>인스펙션</a:t>
            </a:r>
            <a:r>
              <a:rPr lang="en-US" altLang="ko-KR" b="1" dirty="0" smtClean="0"/>
              <a:t>(Specification inspection)</a:t>
            </a:r>
          </a:p>
          <a:p>
            <a:pPr lvl="1" eaLnBrk="1" hangingPunct="1"/>
            <a:r>
              <a:rPr lang="ko-KR" altLang="en-US" dirty="0" smtClean="0"/>
              <a:t>체크리스트를 통해 명세들을 검토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err="1" smtClean="0"/>
              <a:t>Doolan</a:t>
            </a:r>
            <a:r>
              <a:rPr lang="en-US" altLang="ko-KR" b="1" dirty="0" smtClean="0"/>
              <a:t> (1992)</a:t>
            </a:r>
            <a:r>
              <a:rPr lang="ko-KR" altLang="en-US" b="1" dirty="0" smtClean="0"/>
              <a:t>의 연구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FORTRAN 2</a:t>
            </a:r>
            <a:r>
              <a:rPr lang="ko-KR" altLang="en-US" dirty="0" smtClean="0"/>
              <a:t>백만 줄 이상으로 구축된 </a:t>
            </a:r>
            <a:r>
              <a:rPr lang="ko-KR" altLang="en-US" dirty="0" err="1" smtClean="0"/>
              <a:t>프로덕트에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인스펙션</a:t>
            </a:r>
            <a:r>
              <a:rPr lang="ko-KR" altLang="en-US" dirty="0" smtClean="0"/>
              <a:t> 사용</a:t>
            </a:r>
            <a:endParaRPr lang="en-US" altLang="ko-KR" dirty="0" smtClean="0"/>
          </a:p>
          <a:p>
            <a:pPr lvl="1" eaLnBrk="1" hangingPunct="1"/>
            <a:r>
              <a:rPr lang="ko-KR" altLang="en-US" dirty="0" err="1" smtClean="0"/>
              <a:t>인스펙션이</a:t>
            </a:r>
            <a:r>
              <a:rPr lang="ko-KR" altLang="en-US" dirty="0" smtClean="0"/>
              <a:t> 투입된 각 시간 당 </a:t>
            </a:r>
            <a:r>
              <a:rPr lang="en-US" altLang="ko-KR" dirty="0" smtClean="0"/>
              <a:t>30</a:t>
            </a:r>
            <a:r>
              <a:rPr lang="ko-KR" altLang="en-US" dirty="0" smtClean="0"/>
              <a:t>시간에 실행</a:t>
            </a:r>
            <a:r>
              <a:rPr lang="en-US" altLang="ko-KR" dirty="0" smtClean="0"/>
              <a:t>-</a:t>
            </a:r>
            <a:r>
              <a:rPr lang="ko-KR" altLang="en-US" dirty="0" smtClean="0"/>
              <a:t>기반 </a:t>
            </a:r>
            <a:r>
              <a:rPr lang="ko-KR" altLang="en-US" dirty="0" err="1" smtClean="0"/>
              <a:t>테스팅을</a:t>
            </a:r>
            <a:r>
              <a:rPr lang="ko-KR" altLang="en-US" dirty="0" smtClean="0"/>
              <a:t> 절약할 수 있다고 추론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296392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Testing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103</a:t>
            </a:fld>
            <a:endParaRPr lang="ko-KR" alt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12.13  </a:t>
            </a:r>
            <a:r>
              <a:rPr lang="ko-KR" altLang="en-US" dirty="0" smtClean="0"/>
              <a:t>고전적 분석용 </a:t>
            </a:r>
            <a:r>
              <a:rPr lang="en-US" altLang="ko-KR" dirty="0" smtClean="0"/>
              <a:t>CASE </a:t>
            </a:r>
            <a:r>
              <a:rPr lang="ko-KR" altLang="en-US" dirty="0" smtClean="0"/>
              <a:t>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그래픽 툴은 대단히 유용</a:t>
            </a:r>
            <a:endParaRPr lang="en-US" altLang="ko-KR" b="1" dirty="0" smtClean="0"/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데이터 사전도 유용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그래픽 툴과 데이터 사전은 통합되어야 함</a:t>
            </a:r>
            <a:endParaRPr lang="en-US" altLang="ko-KR" dirty="0" smtClean="0"/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그것을 지원하는 </a:t>
            </a:r>
            <a:r>
              <a:rPr lang="en-US" altLang="ko-KR" b="1" dirty="0" smtClean="0"/>
              <a:t>CASE </a:t>
            </a:r>
            <a:r>
              <a:rPr lang="ko-KR" altLang="en-US" b="1" dirty="0" smtClean="0"/>
              <a:t>툴이 없는 분석 기법은 실패할 것임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예</a:t>
            </a:r>
            <a:r>
              <a:rPr lang="en-US" altLang="ko-KR" dirty="0" smtClean="0"/>
              <a:t>: SREM</a:t>
            </a:r>
            <a:r>
              <a:rPr lang="ko-KR" altLang="en-US" dirty="0" smtClean="0"/>
              <a:t>의 실험</a:t>
            </a:r>
            <a:endParaRPr lang="en-US" altLang="ko-KR" dirty="0" smtClean="0"/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일반적인 툴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Analyst/Designer</a:t>
            </a:r>
          </a:p>
          <a:p>
            <a:pPr lvl="1" eaLnBrk="1" hangingPunct="1"/>
            <a:r>
              <a:rPr lang="en-US" altLang="ko-KR" dirty="0" smtClean="0"/>
              <a:t>Software through Pictures</a:t>
            </a:r>
          </a:p>
          <a:p>
            <a:pPr lvl="1" eaLnBrk="1" hangingPunct="1"/>
            <a:r>
              <a:rPr lang="en-US" altLang="ko-KR" dirty="0" smtClean="0"/>
              <a:t>System Architect</a:t>
            </a:r>
          </a:p>
          <a:p>
            <a:pPr eaLnBrk="1" hangingPunct="1"/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872456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CASE Tools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104</a:t>
            </a:fld>
            <a:endParaRPr lang="ko-KR" alt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12.14  </a:t>
            </a:r>
            <a:r>
              <a:rPr lang="ko-KR" altLang="en-US" dirty="0" smtClean="0"/>
              <a:t>고전적 분석용 척도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다섯 개의 기본 척도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규모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비용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노력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품질</a:t>
            </a:r>
            <a:endParaRPr lang="en-US" altLang="ko-KR" dirty="0" smtClean="0"/>
          </a:p>
          <a:p>
            <a:pPr lvl="2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품질</a:t>
            </a:r>
            <a:r>
              <a:rPr lang="en-US" altLang="ko-KR" b="1" dirty="0" smtClean="0"/>
              <a:t>(Quality)</a:t>
            </a:r>
          </a:p>
          <a:p>
            <a:pPr lvl="1" eaLnBrk="1" hangingPunct="1"/>
            <a:r>
              <a:rPr lang="ko-KR" altLang="en-US" dirty="0" smtClean="0"/>
              <a:t>결함 통계</a:t>
            </a:r>
            <a:r>
              <a:rPr lang="en-US" altLang="ko-KR" dirty="0" smtClean="0"/>
              <a:t>(Fault statistics)</a:t>
            </a:r>
          </a:p>
          <a:p>
            <a:pPr lvl="1" eaLnBrk="1" hangingPunct="1"/>
            <a:r>
              <a:rPr lang="ko-KR" altLang="en-US" dirty="0" smtClean="0"/>
              <a:t>각 유형의 결함들의 수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결함 발견된 비율</a:t>
            </a:r>
            <a:endParaRPr lang="en-US" altLang="ko-KR" dirty="0" smtClean="0"/>
          </a:p>
          <a:p>
            <a:pPr lvl="2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대상 </a:t>
            </a:r>
            <a:r>
              <a:rPr lang="ko-KR" altLang="en-US" b="1" dirty="0" err="1" smtClean="0"/>
              <a:t>프로덕트의</a:t>
            </a:r>
            <a:r>
              <a:rPr lang="ko-KR" altLang="en-US" b="1" dirty="0" smtClean="0"/>
              <a:t> 크기를 </a:t>
            </a:r>
            <a:r>
              <a:rPr lang="en-US" altLang="ko-KR" b="1" dirty="0" smtClean="0"/>
              <a:t>“</a:t>
            </a:r>
            <a:r>
              <a:rPr lang="ko-KR" altLang="en-US" b="1" dirty="0" smtClean="0"/>
              <a:t>예측하는</a:t>
            </a:r>
            <a:r>
              <a:rPr lang="en-US" altLang="ko-KR" b="1" dirty="0" smtClean="0"/>
              <a:t>” </a:t>
            </a:r>
            <a:r>
              <a:rPr lang="ko-KR" altLang="en-US" b="1" dirty="0" smtClean="0"/>
              <a:t>척도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데이터 사전에 있는 항목들의 수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각 유형의 항목들의 수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프로세스 </a:t>
            </a:r>
            <a:r>
              <a:rPr lang="en-US" altLang="ko-KR" dirty="0" smtClean="0"/>
              <a:t>vs. </a:t>
            </a:r>
            <a:r>
              <a:rPr lang="ko-KR" altLang="en-US" dirty="0" smtClean="0"/>
              <a:t>모듈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22438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Metrics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105</a:t>
            </a:fld>
            <a:endParaRPr lang="ko-KR" alt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12.15 SPMP: MSG Foundation </a:t>
            </a:r>
            <a:r>
              <a:rPr lang="ko-KR" altLang="en-US" dirty="0" smtClean="0"/>
              <a:t>사례 연구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MSG</a:t>
            </a:r>
            <a:r>
              <a:rPr lang="ko-KR" altLang="en-US" dirty="0" smtClean="0">
                <a:ea typeface="ＭＳ Ｐゴシック" charset="-128"/>
              </a:rPr>
              <a:t>를 위한 </a:t>
            </a:r>
            <a:r>
              <a:rPr lang="en-US" altLang="ko-KR" dirty="0" smtClean="0">
                <a:ea typeface="ＭＳ Ｐゴシック" charset="-128"/>
              </a:rPr>
              <a:t>SPMP</a:t>
            </a:r>
            <a:r>
              <a:rPr lang="ko-KR" altLang="en-US" dirty="0" smtClean="0">
                <a:ea typeface="ＭＳ Ｐゴシック" charset="-128"/>
              </a:rPr>
              <a:t>는 부록 </a:t>
            </a:r>
            <a:r>
              <a:rPr lang="en-US" altLang="ko-KR" dirty="0" smtClean="0">
                <a:ea typeface="ＭＳ Ｐゴシック" charset="-128"/>
              </a:rPr>
              <a:t>F</a:t>
            </a:r>
            <a:r>
              <a:rPr lang="ko-KR" altLang="en-US" dirty="0" smtClean="0">
                <a:ea typeface="ＭＳ Ｐゴシック" charset="-128"/>
              </a:rPr>
              <a:t>에 보여짐</a:t>
            </a:r>
            <a:endParaRPr lang="en-US" altLang="ko-KR" dirty="0" smtClean="0">
              <a:ea typeface="ＭＳ Ｐゴシック" charset="-128"/>
            </a:endParaRPr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9" y="1124744"/>
            <a:ext cx="1080368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SPMP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106</a:t>
            </a:fld>
            <a:endParaRPr lang="ko-KR" alt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12.16  </a:t>
            </a:r>
            <a:r>
              <a:rPr lang="ko-KR" altLang="en-US" dirty="0" smtClean="0"/>
              <a:t>고전적 분석의 난제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명세 문서는 반드시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클라이언트가 이해할 수 있게 충분히 비정형이어야 하며</a:t>
            </a:r>
            <a:r>
              <a:rPr lang="en-US" altLang="ko-KR" dirty="0" smtClean="0"/>
              <a:t>,</a:t>
            </a:r>
          </a:p>
          <a:p>
            <a:pPr lvl="1" eaLnBrk="1" hangingPunct="1"/>
            <a:r>
              <a:rPr lang="ko-KR" altLang="en-US" dirty="0" smtClean="0"/>
              <a:t>개발 팀이 이해할 수 잇게 충분히 정형적이어야 함</a:t>
            </a:r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분석</a:t>
            </a:r>
            <a:r>
              <a:rPr lang="en-US" altLang="ko-KR" b="1" dirty="0" smtClean="0"/>
              <a:t>(“what”)</a:t>
            </a:r>
            <a:r>
              <a:rPr lang="ko-KR" altLang="en-US" b="1" dirty="0" smtClean="0"/>
              <a:t>은 설계</a:t>
            </a:r>
            <a:r>
              <a:rPr lang="en-US" altLang="ko-KR" b="1" dirty="0" smtClean="0"/>
              <a:t>(“how”)</a:t>
            </a:r>
            <a:r>
              <a:rPr lang="ko-KR" altLang="en-US" b="1" dirty="0" smtClean="0"/>
              <a:t>사이의 경계선이 너무 겹쳐있으면 안됨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고전적 설계 </a:t>
            </a:r>
            <a:r>
              <a:rPr lang="ko-KR" altLang="en-US" b="1" dirty="0" err="1" smtClean="0"/>
              <a:t>페이즈까지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DFD</a:t>
            </a:r>
            <a:r>
              <a:rPr lang="ko-KR" altLang="en-US" b="1" dirty="0" smtClean="0"/>
              <a:t>의 프로세스 박스는 모듈을 할당하려고 하면 안됨</a:t>
            </a:r>
            <a:endParaRPr lang="ko-KR" altLang="en-US" b="1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728440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Challenges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107</a:t>
            </a:fld>
            <a:endParaRPr lang="ko-KR" alt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12.16  </a:t>
            </a:r>
            <a:r>
              <a:rPr lang="ko-KR" altLang="en-US" dirty="0" smtClean="0"/>
              <a:t>고전적 분석의 난제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53675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MSG Foundation </a:t>
            </a:r>
            <a:r>
              <a:rPr lang="ko-KR" altLang="en-US" dirty="0" smtClean="0"/>
              <a:t>사례 연구의 개요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108</a:t>
            </a:fld>
            <a:endParaRPr lang="ko-KR" altLang="en-US"/>
          </a:p>
        </p:txBody>
      </p:sp>
      <p:pic>
        <p:nvPicPr>
          <p:cNvPr id="8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5875" y="2276872"/>
            <a:ext cx="7712249" cy="1887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12.16  </a:t>
            </a:r>
            <a:r>
              <a:rPr lang="ko-KR" altLang="en-US" dirty="0" smtClean="0"/>
              <a:t>고전적 분석의 난제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101298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엘리베이터 문제 사례 연구의 개요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109</a:t>
            </a:fld>
            <a:endParaRPr lang="ko-KR" altLang="en-US"/>
          </a:p>
        </p:txBody>
      </p:sp>
      <p:pic>
        <p:nvPicPr>
          <p:cNvPr id="7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576" y="2348880"/>
            <a:ext cx="8167321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애매모호함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마지막 문장은 </a:t>
            </a:r>
            <a:r>
              <a:rPr lang="en-US" altLang="ko-KR" b="1" dirty="0" smtClean="0"/>
              <a:t>“</a:t>
            </a:r>
            <a:r>
              <a:rPr lang="ko-KR" altLang="en-US" b="1" dirty="0" smtClean="0"/>
              <a:t>백분율 차이 </a:t>
            </a:r>
            <a:r>
              <a:rPr lang="en-US" altLang="ko-KR" b="1" dirty="0" smtClean="0"/>
              <a:t>5%” </a:t>
            </a:r>
            <a:r>
              <a:rPr lang="ko-KR" altLang="en-US" b="1" dirty="0" smtClean="0"/>
              <a:t>또는 </a:t>
            </a:r>
            <a:r>
              <a:rPr lang="en-US" altLang="ko-KR" b="1" dirty="0" smtClean="0"/>
              <a:t>“</a:t>
            </a:r>
            <a:r>
              <a:rPr lang="ko-KR" altLang="en-US" b="1" dirty="0" smtClean="0"/>
              <a:t>차액이 </a:t>
            </a:r>
            <a:r>
              <a:rPr lang="en-US" altLang="ko-KR" b="1" dirty="0" smtClean="0"/>
              <a:t>$5,000” </a:t>
            </a:r>
            <a:r>
              <a:rPr lang="ko-KR" altLang="en-US" b="1" dirty="0" smtClean="0"/>
              <a:t>아니면 또 다른 의미로 읽을 수 있음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표현력이 부족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명세서가 보고서를 출력할 경우만을 간단하게 서술하였다면 더 명확해짐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출력하지 않을 때보다는</a:t>
            </a:r>
            <a:r>
              <a:rPr lang="en-US" altLang="ko-KR" dirty="0" smtClean="0"/>
              <a:t>…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176712" cy="400110"/>
          </a:xfrm>
        </p:spPr>
        <p:txBody>
          <a:bodyPr/>
          <a:lstStyle/>
          <a:p>
            <a:pPr algn="ctr"/>
            <a:r>
              <a:rPr lang="ko-KR" altLang="en-US" dirty="0" smtClean="0"/>
              <a:t>명세와 경영자가 요구한 것의 차이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11</a:t>
            </a:fld>
            <a:endParaRPr lang="ko-KR" alt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D1E790E-CDC8-455B-ABB0-1014FAD36B1F}" type="slidenum">
              <a:rPr lang="ko-KR" altLang="en-US" smtClean="0"/>
              <a:pPr>
                <a:defRPr/>
              </a:pPr>
              <a:t>110</a:t>
            </a:fld>
            <a:endParaRPr lang="ko-KR" altLang="en-US"/>
          </a:p>
        </p:txBody>
      </p:sp>
      <p:sp>
        <p:nvSpPr>
          <p:cNvPr id="13316" name="WordArt 4"/>
          <p:cNvSpPr>
            <a:spLocks noChangeArrowheads="1" noChangeShapeType="1" noTextEdit="1"/>
          </p:cNvSpPr>
          <p:nvPr/>
        </p:nvSpPr>
        <p:spPr bwMode="gray">
          <a:xfrm>
            <a:off x="2090738" y="2714625"/>
            <a:ext cx="5143500" cy="876300"/>
          </a:xfrm>
          <a:prstGeom prst="rect">
            <a:avLst/>
          </a:prstGeom>
        </p:spPr>
        <p:txBody>
          <a:bodyPr wrap="none" fromWordArt="1">
            <a:prstTxWarp prst="textFadeUp">
              <a:avLst>
                <a:gd name="adj" fmla="val 0"/>
              </a:avLst>
            </a:prstTxWarp>
          </a:bodyPr>
          <a:lstStyle/>
          <a:p>
            <a:r>
              <a:rPr lang="en-US" altLang="ko-KR" kern="10">
                <a:ln w="38100">
                  <a:solidFill>
                    <a:schemeClr val="tx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1894E8"/>
                    </a:gs>
                    <a:gs pos="100000">
                      <a:srgbClr val="36D0A4"/>
                    </a:gs>
                  </a:gsLst>
                  <a:lin ang="0" scaled="1"/>
                </a:gradFill>
                <a:effectLst>
                  <a:outerShdw dist="35921" dir="2700000" sy="50000" rotWithShape="0">
                    <a:srgbClr val="B2B2B2">
                      <a:alpha val="70000"/>
                    </a:srgbClr>
                  </a:outerShdw>
                </a:effectLst>
                <a:latin typeface="Arial Black"/>
              </a:rPr>
              <a:t>Thank You !</a:t>
            </a:r>
            <a:endParaRPr lang="ko-KR" altLang="en-US" kern="10">
              <a:ln w="38100">
                <a:solidFill>
                  <a:schemeClr val="tx1"/>
                </a:solidFill>
                <a:round/>
                <a:headEnd/>
                <a:tailEnd/>
              </a:ln>
              <a:gradFill rotWithShape="1">
                <a:gsLst>
                  <a:gs pos="0">
                    <a:srgbClr val="1894E8"/>
                  </a:gs>
                  <a:gs pos="100000">
                    <a:srgbClr val="36D0A4"/>
                  </a:gs>
                </a:gsLst>
                <a:lin ang="0" scaled="1"/>
              </a:gradFill>
              <a:effectLst>
                <a:outerShdw dist="35921" dir="2700000" sy="50000" rotWithShape="0">
                  <a:srgbClr val="B2B2B2">
                    <a:alpha val="70000"/>
                  </a:srgbClr>
                </a:outerShdw>
              </a:effectLst>
              <a:latin typeface="Arial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주장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전문적인 명세 작성자가 작성하면 이런 일은 발생하지 않을 것이다</a:t>
            </a:r>
            <a:r>
              <a:rPr lang="en-US" altLang="ko-KR" dirty="0" smtClean="0"/>
              <a:t>!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반박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“</a:t>
            </a:r>
            <a:r>
              <a:rPr lang="ko-KR" altLang="en-US" dirty="0" smtClean="0"/>
              <a:t>텍스트 처리 사례 연구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에서 이에 대한 반박을 보임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456632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Informal Specifications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12</a:t>
            </a:fld>
            <a:endParaRPr lang="ko-KR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1365250" algn="l"/>
              </a:tabLst>
            </a:pPr>
            <a:r>
              <a:rPr lang="en-US" altLang="ko-KR" b="1" dirty="0" err="1" smtClean="0"/>
              <a:t>Naur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문자</a:t>
            </a:r>
            <a:r>
              <a:rPr lang="en-US" altLang="ko-KR" b="1" dirty="0" smtClean="0"/>
              <a:t>-</a:t>
            </a:r>
            <a:r>
              <a:rPr lang="ko-KR" altLang="en-US" b="1" dirty="0" smtClean="0"/>
              <a:t>처리 문제</a:t>
            </a:r>
            <a:endParaRPr lang="en-US" altLang="ko-KR" b="1" dirty="0" smtClean="0"/>
          </a:p>
          <a:p>
            <a:pPr lvl="1" eaLnBrk="1" hangingPunct="1">
              <a:tabLst>
                <a:tab pos="1365250" algn="l"/>
              </a:tabLst>
            </a:pPr>
            <a:r>
              <a:rPr lang="en-US" altLang="ko-KR" dirty="0" smtClean="0"/>
              <a:t> blank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newline </a:t>
            </a:r>
            <a:r>
              <a:rPr lang="ko-KR" altLang="en-US" dirty="0" smtClean="0"/>
              <a:t>문자들로 단어를 분리하는 텍스트 구성에서</a:t>
            </a:r>
            <a:r>
              <a:rPr lang="en-US" altLang="ko-KR" dirty="0" smtClean="0"/>
              <a:t>, line-by-line</a:t>
            </a:r>
            <a:r>
              <a:rPr lang="ko-KR" altLang="en-US" dirty="0" smtClean="0"/>
              <a:t>으로 그것을 변환할 때 다음과 같은 규칙을 가짐</a:t>
            </a:r>
            <a:endParaRPr lang="en-US" altLang="ko-KR" dirty="0" smtClean="0"/>
          </a:p>
          <a:p>
            <a:pPr lvl="1" eaLnBrk="1" hangingPunct="1">
              <a:buNone/>
              <a:tabLst>
                <a:tab pos="1365250" algn="l"/>
              </a:tabLst>
            </a:pPr>
            <a:r>
              <a:rPr lang="en-US" altLang="ko-KR" dirty="0" smtClean="0"/>
              <a:t>  (1) </a:t>
            </a:r>
            <a:r>
              <a:rPr lang="ko-KR" altLang="en-US" dirty="0" smtClean="0"/>
              <a:t>줄 바꿈은 </a:t>
            </a:r>
            <a:r>
              <a:rPr lang="en-US" altLang="ko-KR" dirty="0" smtClean="0"/>
              <a:t>blank</a:t>
            </a:r>
            <a:r>
              <a:rPr lang="ko-KR" altLang="en-US" dirty="0" smtClean="0"/>
              <a:t>나 </a:t>
            </a:r>
            <a:r>
              <a:rPr lang="en-US" altLang="ko-KR" dirty="0" smtClean="0"/>
              <a:t>newline</a:t>
            </a:r>
            <a:r>
              <a:rPr lang="ko-KR" altLang="en-US" dirty="0" smtClean="0"/>
              <a:t>을 포함한 텍스트에서만 만들어짐</a:t>
            </a:r>
            <a:endParaRPr lang="en-US" altLang="ko-KR" dirty="0" smtClean="0"/>
          </a:p>
          <a:p>
            <a:pPr lvl="1" eaLnBrk="1" hangingPunct="1">
              <a:buNone/>
              <a:tabLst>
                <a:tab pos="1365250" algn="l"/>
              </a:tabLst>
            </a:pPr>
            <a:r>
              <a:rPr lang="en-US" altLang="ko-KR" dirty="0" smtClean="0"/>
              <a:t>  (2) </a:t>
            </a:r>
            <a:r>
              <a:rPr lang="ko-KR" altLang="en-US" dirty="0" smtClean="0"/>
              <a:t>각 라인은 가능한 길게 채워져야 한다</a:t>
            </a:r>
            <a:endParaRPr lang="en-US" altLang="ko-KR" dirty="0" smtClean="0"/>
          </a:p>
          <a:p>
            <a:pPr lvl="1" eaLnBrk="1" hangingPunct="1">
              <a:buNone/>
              <a:tabLst>
                <a:tab pos="1365250" algn="l"/>
              </a:tabLst>
            </a:pPr>
            <a:r>
              <a:rPr lang="en-US" altLang="ko-KR" dirty="0" smtClean="0"/>
              <a:t>  (3) </a:t>
            </a:r>
            <a:r>
              <a:rPr lang="ko-KR" altLang="en-US" dirty="0" smtClean="0"/>
              <a:t>라인은 </a:t>
            </a:r>
            <a:r>
              <a:rPr lang="en-US" altLang="ko-KR" dirty="0" err="1" smtClean="0"/>
              <a:t>maxpos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이상에 글자들 포함하지는 않음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736552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정확성 증명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13</a:t>
            </a:fld>
            <a:endParaRPr lang="ko-KR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1365250" algn="l"/>
              </a:tabLst>
            </a:pPr>
            <a:r>
              <a:rPr lang="en-US" altLang="ko-KR" b="1" dirty="0" smtClean="0"/>
              <a:t>1969 — </a:t>
            </a:r>
            <a:r>
              <a:rPr lang="en-US" altLang="ko-KR" b="1" dirty="0" err="1" smtClean="0"/>
              <a:t>Naur</a:t>
            </a:r>
            <a:r>
              <a:rPr lang="en-US" altLang="ko-KR" b="1" dirty="0" smtClean="0"/>
              <a:t> Paper </a:t>
            </a:r>
          </a:p>
          <a:p>
            <a:pPr eaLnBrk="1" hangingPunct="1">
              <a:tabLst>
                <a:tab pos="1365250" algn="l"/>
              </a:tabLst>
            </a:pPr>
            <a:endParaRPr lang="en-US" altLang="ko-KR" dirty="0" smtClean="0"/>
          </a:p>
          <a:p>
            <a:pPr eaLnBrk="1" hangingPunct="1">
              <a:tabLst>
                <a:tab pos="1365250" algn="l"/>
              </a:tabLst>
            </a:pPr>
            <a:r>
              <a:rPr lang="ko-KR" altLang="en-US" b="1" dirty="0" smtClean="0"/>
              <a:t>프로시저</a:t>
            </a:r>
            <a:r>
              <a:rPr lang="en-US" altLang="ko-KR" b="1" dirty="0" smtClean="0"/>
              <a:t>(</a:t>
            </a:r>
            <a:r>
              <a:rPr lang="en-US" altLang="ko-KR" b="1" dirty="0" err="1" smtClean="0"/>
              <a:t>Algol</a:t>
            </a:r>
            <a:r>
              <a:rPr lang="en-US" altLang="ko-KR" b="1" dirty="0" smtClean="0"/>
              <a:t> 60</a:t>
            </a:r>
            <a:r>
              <a:rPr lang="ko-KR" altLang="en-US" b="1" dirty="0" smtClean="0"/>
              <a:t>에 </a:t>
            </a:r>
            <a:r>
              <a:rPr lang="en-US" altLang="ko-KR" b="1" dirty="0" smtClean="0"/>
              <a:t>25</a:t>
            </a:r>
            <a:r>
              <a:rPr lang="ko-KR" altLang="en-US" b="1" dirty="0" smtClean="0"/>
              <a:t>줄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로 구성된 </a:t>
            </a:r>
            <a:r>
              <a:rPr lang="en-US" altLang="ko-KR" b="1" dirty="0" err="1" smtClean="0"/>
              <a:t>Naur</a:t>
            </a:r>
            <a:r>
              <a:rPr lang="ko-KR" altLang="en-US" b="1" dirty="0" smtClean="0"/>
              <a:t>이며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그것의 정확성을 비정형적으로 증명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ko-KR" altLang="en-US" smtClean="0"/>
              <a:t>에피소드</a:t>
            </a:r>
            <a:r>
              <a:rPr lang="en-US" altLang="ko-KR" dirty="0" smtClean="0"/>
              <a:t> 1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14</a:t>
            </a:fld>
            <a:endParaRPr lang="ko-KR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1970 — Reviewer in </a:t>
            </a:r>
            <a:r>
              <a:rPr lang="en-US" altLang="ko-KR" b="1" i="1" dirty="0" smtClean="0"/>
              <a:t>Computing Reviews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첫 번째 라인에 첫 번째 단어는 첫 번째 단어가 정확히 </a:t>
            </a:r>
            <a:r>
              <a:rPr lang="en-US" altLang="ko-KR" dirty="0" err="1" smtClean="0"/>
              <a:t>maxpos</a:t>
            </a:r>
            <a:r>
              <a:rPr lang="en-US" altLang="ko-KR" dirty="0" smtClean="0"/>
              <a:t> </a:t>
            </a:r>
            <a:r>
              <a:rPr lang="ko-KR" altLang="en-US" dirty="0" smtClean="0"/>
              <a:t>글자 길이가 아닌 한 </a:t>
            </a:r>
            <a:r>
              <a:rPr lang="en-US" altLang="ko-KR" dirty="0" smtClean="0"/>
              <a:t>blank</a:t>
            </a:r>
            <a:r>
              <a:rPr lang="ko-KR" altLang="en-US" dirty="0" smtClean="0"/>
              <a:t>로 처리되어짐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ko-KR" altLang="en-US" smtClean="0"/>
              <a:t>에피소드</a:t>
            </a:r>
            <a:r>
              <a:rPr lang="en-US" altLang="ko-KR" dirty="0" smtClean="0"/>
              <a:t> 2 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15</a:t>
            </a:fld>
            <a:endParaRPr lang="ko-KR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1971 — London</a:t>
            </a:r>
            <a:r>
              <a:rPr lang="ko-KR" altLang="en-US" b="1" dirty="0" smtClean="0"/>
              <a:t>은 </a:t>
            </a:r>
            <a:r>
              <a:rPr lang="en-US" altLang="ko-KR" b="1" dirty="0" smtClean="0"/>
              <a:t>3</a:t>
            </a:r>
            <a:r>
              <a:rPr lang="ko-KR" altLang="en-US" b="1" dirty="0" smtClean="0"/>
              <a:t>개의 결함을 발견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추가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maxpos</a:t>
            </a:r>
            <a:r>
              <a:rPr lang="en-US" altLang="ko-KR" dirty="0" smtClean="0"/>
              <a:t> </a:t>
            </a:r>
            <a:r>
              <a:rPr lang="ko-KR" altLang="en-US" dirty="0" smtClean="0"/>
              <a:t>문자보다 긴 단어가 발생하지 않는 한 프로시저는 종료되지 않음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ko-KR" altLang="en-US" smtClean="0"/>
              <a:t>에피소드</a:t>
            </a:r>
            <a:r>
              <a:rPr lang="en-US" altLang="ko-KR" dirty="0" smtClean="0"/>
              <a:t> 3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16</a:t>
            </a:fld>
            <a:endParaRPr lang="ko-KR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1975 — </a:t>
            </a:r>
            <a:r>
              <a:rPr lang="en-US" altLang="ko-KR" b="1" dirty="0" err="1" smtClean="0"/>
              <a:t>Goodenough</a:t>
            </a:r>
            <a:r>
              <a:rPr lang="en-US" altLang="ko-KR" b="1" dirty="0" smtClean="0"/>
              <a:t> and </a:t>
            </a:r>
            <a:r>
              <a:rPr lang="en-US" altLang="ko-KR" b="1" dirty="0" err="1" smtClean="0"/>
              <a:t>Gerhart</a:t>
            </a:r>
            <a:r>
              <a:rPr lang="ko-KR" altLang="en-US" b="1" dirty="0" smtClean="0"/>
              <a:t>은 </a:t>
            </a:r>
            <a:r>
              <a:rPr lang="en-US" altLang="ko-KR" b="1" dirty="0" smtClean="0"/>
              <a:t>3</a:t>
            </a:r>
            <a:r>
              <a:rPr lang="ko-KR" altLang="en-US" b="1" dirty="0" smtClean="0"/>
              <a:t>개의 결함을 추가 발견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Including: </a:t>
            </a:r>
            <a:r>
              <a:rPr lang="ko-KR" altLang="en-US" dirty="0" smtClean="0"/>
              <a:t>그것이 </a:t>
            </a:r>
            <a:r>
              <a:rPr lang="en-US" altLang="ko-KR" dirty="0" smtClean="0"/>
              <a:t>blank</a:t>
            </a:r>
            <a:r>
              <a:rPr lang="ko-KR" altLang="en-US" dirty="0" smtClean="0"/>
              <a:t>나 </a:t>
            </a:r>
            <a:r>
              <a:rPr lang="en-US" altLang="ko-KR" dirty="0" smtClean="0"/>
              <a:t>newline </a:t>
            </a:r>
            <a:r>
              <a:rPr lang="ko-KR" altLang="en-US" dirty="0" smtClean="0"/>
              <a:t>뒤에 있지 않은 한 마지막 단어는 출력되지 않음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err="1" smtClean="0"/>
              <a:t>Goodenough</a:t>
            </a:r>
            <a:r>
              <a:rPr lang="ko-KR" altLang="en-US" b="1" dirty="0" smtClean="0"/>
              <a:t>와</a:t>
            </a:r>
            <a:r>
              <a:rPr lang="en-US" altLang="ko-KR" b="1" dirty="0" smtClean="0"/>
              <a:t> </a:t>
            </a:r>
            <a:r>
              <a:rPr lang="en-US" altLang="ko-KR" b="1" dirty="0" err="1" smtClean="0"/>
              <a:t>Gerhart</a:t>
            </a:r>
            <a:r>
              <a:rPr lang="ko-KR" altLang="en-US" b="1" dirty="0" smtClean="0"/>
              <a:t>은 그 후 새로운 명세들을 추가했고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이는 </a:t>
            </a:r>
            <a:r>
              <a:rPr lang="en-US" altLang="ko-KR" b="1" dirty="0" err="1" smtClean="0"/>
              <a:t>Naur</a:t>
            </a:r>
            <a:r>
              <a:rPr lang="ko-KR" altLang="en-US" b="1" dirty="0" smtClean="0"/>
              <a:t>의 명세보다 </a:t>
            </a:r>
            <a:r>
              <a:rPr lang="en-US" altLang="ko-KR" b="1" dirty="0" smtClean="0"/>
              <a:t>4</a:t>
            </a:r>
            <a:r>
              <a:rPr lang="ko-KR" altLang="en-US" b="1" dirty="0" smtClean="0"/>
              <a:t>배 이상 김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ko-KR" altLang="en-US" smtClean="0"/>
              <a:t>에피소드</a:t>
            </a:r>
            <a:r>
              <a:rPr lang="en-US" altLang="ko-KR" dirty="0" smtClean="0"/>
              <a:t> 4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17</a:t>
            </a:fld>
            <a:endParaRPr lang="ko-KR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altLang="ko-KR" b="1" dirty="0" smtClean="0"/>
              <a:t>1985 — Meyer</a:t>
            </a:r>
            <a:r>
              <a:rPr lang="ko-KR" altLang="en-US" b="1" dirty="0" smtClean="0"/>
              <a:t>는 </a:t>
            </a:r>
            <a:r>
              <a:rPr lang="en-US" altLang="ko-KR" b="1" dirty="0" err="1" smtClean="0"/>
              <a:t>Goodenough</a:t>
            </a:r>
            <a:r>
              <a:rPr lang="ko-KR" altLang="en-US" b="1" dirty="0" smtClean="0"/>
              <a:t>와 </a:t>
            </a:r>
            <a:r>
              <a:rPr lang="en-US" altLang="ko-KR" b="1" dirty="0" err="1" smtClean="0"/>
              <a:t>Gerhart</a:t>
            </a:r>
            <a:r>
              <a:rPr lang="ko-KR" altLang="en-US" b="1" dirty="0" smtClean="0"/>
              <a:t>의 명세에서 </a:t>
            </a:r>
            <a:r>
              <a:rPr lang="en-US" altLang="ko-KR" b="1" dirty="0" smtClean="0"/>
              <a:t>12</a:t>
            </a:r>
            <a:r>
              <a:rPr lang="ko-KR" altLang="en-US" b="1" dirty="0" smtClean="0"/>
              <a:t>개의 결함을 발견</a:t>
            </a:r>
            <a:endParaRPr lang="en-US" altLang="ko-KR" b="1" dirty="0" smtClean="0"/>
          </a:p>
          <a:p>
            <a:pPr lvl="4" eaLnBrk="1" hangingPunct="1">
              <a:lnSpc>
                <a:spcPct val="120000"/>
              </a:lnSpc>
            </a:pPr>
            <a:endParaRPr lang="en-US" altLang="ko-KR" dirty="0" smtClean="0"/>
          </a:p>
          <a:p>
            <a:pPr eaLnBrk="1" hangingPunct="1">
              <a:lnSpc>
                <a:spcPct val="120000"/>
              </a:lnSpc>
            </a:pPr>
            <a:r>
              <a:rPr lang="en-US" altLang="ko-KR" b="1" dirty="0" err="1" smtClean="0"/>
              <a:t>Goodenough</a:t>
            </a:r>
            <a:r>
              <a:rPr lang="ko-KR" altLang="en-US" b="1" dirty="0" smtClean="0"/>
              <a:t>와</a:t>
            </a:r>
            <a:r>
              <a:rPr lang="en-US" altLang="ko-KR" b="1" dirty="0" smtClean="0"/>
              <a:t> </a:t>
            </a:r>
            <a:r>
              <a:rPr lang="en-US" altLang="ko-KR" b="1" dirty="0" err="1" smtClean="0"/>
              <a:t>Gerhart</a:t>
            </a:r>
            <a:r>
              <a:rPr lang="ko-KR" altLang="en-US" b="1" dirty="0" smtClean="0"/>
              <a:t>의 명세는</a:t>
            </a:r>
            <a:endParaRPr lang="en-US" altLang="ko-KR" b="1" dirty="0" smtClean="0"/>
          </a:p>
          <a:p>
            <a:pPr lvl="1" eaLnBrk="1" hangingPunct="1">
              <a:lnSpc>
                <a:spcPct val="120000"/>
              </a:lnSpc>
            </a:pPr>
            <a:r>
              <a:rPr lang="ko-KR" altLang="en-US" dirty="0" smtClean="0"/>
              <a:t>큰 관심 속에 구축되었음</a:t>
            </a:r>
            <a:endParaRPr lang="en-US" altLang="ko-KR" dirty="0" smtClean="0"/>
          </a:p>
          <a:p>
            <a:pPr lvl="1" eaLnBrk="1" hangingPunct="1">
              <a:lnSpc>
                <a:spcPct val="120000"/>
              </a:lnSpc>
            </a:pPr>
            <a:r>
              <a:rPr lang="en-US" altLang="ko-KR" dirty="0" err="1" smtClean="0"/>
              <a:t>Naur</a:t>
            </a:r>
            <a:r>
              <a:rPr lang="ko-KR" altLang="en-US" dirty="0" smtClean="0"/>
              <a:t>의 명세를 수정하기 위해</a:t>
            </a:r>
            <a:endParaRPr lang="en-US" altLang="ko-KR" dirty="0" smtClean="0"/>
          </a:p>
          <a:p>
            <a:pPr lvl="1" eaLnBrk="1" hangingPunct="1">
              <a:lnSpc>
                <a:spcPct val="120000"/>
              </a:lnSpc>
            </a:pPr>
            <a:r>
              <a:rPr lang="ko-KR" altLang="en-US" dirty="0" smtClean="0"/>
              <a:t>두 가지 버전을 통해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조심스럽게 발표되어짐</a:t>
            </a:r>
            <a:endParaRPr lang="en-US" altLang="ko-KR" dirty="0" smtClean="0"/>
          </a:p>
          <a:p>
            <a:pPr lvl="1" eaLnBrk="1" hangingPunct="1">
              <a:lnSpc>
                <a:spcPct val="120000"/>
              </a:lnSpc>
            </a:pPr>
            <a:r>
              <a:rPr lang="ko-KR" altLang="en-US" dirty="0" smtClean="0"/>
              <a:t>명세에 전문가들에 의해 작성됨</a:t>
            </a:r>
            <a:endParaRPr lang="en-US" altLang="ko-KR" dirty="0" smtClean="0"/>
          </a:p>
          <a:p>
            <a:pPr lvl="1" eaLnBrk="1" hangingPunct="1">
              <a:lnSpc>
                <a:spcPct val="120000"/>
              </a:lnSpc>
            </a:pPr>
            <a:r>
              <a:rPr lang="ko-KR" altLang="en-US" dirty="0" smtClean="0"/>
              <a:t>충분한 시간이 주어졌으며</a:t>
            </a:r>
            <a:r>
              <a:rPr lang="en-US" altLang="ko-KR" dirty="0" smtClean="0"/>
              <a:t>,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ko-KR" dirty="0" smtClean="0"/>
              <a:t>30 </a:t>
            </a:r>
            <a:r>
              <a:rPr lang="ko-KR" altLang="en-US" dirty="0" smtClean="0"/>
              <a:t>라인이상에 </a:t>
            </a:r>
            <a:r>
              <a:rPr lang="ko-KR" altLang="en-US" dirty="0" err="1" smtClean="0"/>
              <a:t>프로덕트에서만</a:t>
            </a:r>
            <a:endParaRPr lang="en-US" altLang="ko-KR" dirty="0" smtClean="0"/>
          </a:p>
          <a:p>
            <a:pPr lvl="4" eaLnBrk="1" hangingPunct="1">
              <a:lnSpc>
                <a:spcPct val="120000"/>
              </a:lnSpc>
            </a:pPr>
            <a:endParaRPr lang="en-US" altLang="ko-KR" dirty="0" smtClean="0"/>
          </a:p>
          <a:p>
            <a:pPr eaLnBrk="1" hangingPunct="1">
              <a:lnSpc>
                <a:spcPct val="120000"/>
              </a:lnSpc>
            </a:pPr>
            <a:r>
              <a:rPr lang="ko-KR" altLang="en-US" b="1" dirty="0" smtClean="0"/>
              <a:t>실제 </a:t>
            </a:r>
            <a:r>
              <a:rPr lang="ko-KR" altLang="en-US" b="1" dirty="0" err="1" smtClean="0"/>
              <a:t>프로덕트를</a:t>
            </a:r>
            <a:r>
              <a:rPr lang="ko-KR" altLang="en-US" b="1" dirty="0" smtClean="0"/>
              <a:t> 위한 결함이 없는 명세를 작성할 수 있는 기회가 있을까</a:t>
            </a:r>
            <a:r>
              <a:rPr lang="en-US" altLang="ko-KR" b="1" dirty="0" smtClean="0"/>
              <a:t>?</a:t>
            </a:r>
          </a:p>
          <a:p>
            <a:pPr eaLnBrk="1" hangingPunct="1">
              <a:lnSpc>
                <a:spcPct val="120000"/>
              </a:lnSpc>
            </a:pP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ko-KR" altLang="en-US" smtClean="0"/>
              <a:t>에피소드</a:t>
            </a:r>
            <a:r>
              <a:rPr lang="en-US" altLang="ko-KR" dirty="0" smtClean="0"/>
              <a:t> 5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18</a:t>
            </a:fld>
            <a:endParaRPr lang="ko-KR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dirty="0" smtClean="0"/>
              <a:t>1989 — </a:t>
            </a:r>
            <a:r>
              <a:rPr lang="en-US" altLang="ko-KR" dirty="0" err="1" smtClean="0"/>
              <a:t>Schach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Meyer</a:t>
            </a:r>
            <a:r>
              <a:rPr lang="ko-KR" altLang="en-US" dirty="0" smtClean="0"/>
              <a:t>의 명세에서 결함을 발견</a:t>
            </a:r>
            <a:endParaRPr lang="en-US" altLang="ko-KR" dirty="0" smtClean="0"/>
          </a:p>
          <a:p>
            <a:pPr lvl="1" eaLnBrk="1" hangingPunct="1"/>
            <a:r>
              <a:rPr lang="en-US" altLang="ko-KR" dirty="0" err="1" smtClean="0"/>
              <a:t>Naur</a:t>
            </a:r>
            <a:r>
              <a:rPr lang="ko-KR" altLang="en-US" dirty="0" smtClean="0"/>
              <a:t>의 원래 요구사항에 항목 </a:t>
            </a:r>
            <a:r>
              <a:rPr lang="en-US" altLang="ko-KR" dirty="0" smtClean="0"/>
              <a:t>2 (“</a:t>
            </a:r>
            <a:r>
              <a:rPr lang="ko-KR" altLang="en-US" dirty="0" smtClean="0"/>
              <a:t>각 라인은 가능한 길게 채워져야 한다</a:t>
            </a:r>
            <a:r>
              <a:rPr lang="en-US" altLang="ko-KR" dirty="0" smtClean="0"/>
              <a:t>”)</a:t>
            </a:r>
            <a:r>
              <a:rPr lang="ko-KR" altLang="en-US" dirty="0" smtClean="0"/>
              <a:t>는 만족되지 않음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ko-KR" altLang="en-US" smtClean="0"/>
              <a:t>에피소드</a:t>
            </a:r>
            <a:r>
              <a:rPr lang="en-US" altLang="ko-KR" dirty="0" smtClean="0"/>
              <a:t> 6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19</a:t>
            </a:fld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2856"/>
            <a:ext cx="7772400" cy="1181993"/>
          </a:xfrm>
        </p:spPr>
        <p:txBody>
          <a:bodyPr>
            <a:noAutofit/>
          </a:bodyPr>
          <a:lstStyle/>
          <a:p>
            <a:pPr algn="l"/>
            <a:r>
              <a:rPr lang="en-US" altLang="ko-KR" sz="2400" b="1" dirty="0" smtClean="0"/>
              <a:t>Chapter 12.</a:t>
            </a:r>
            <a:br>
              <a:rPr lang="en-US" altLang="ko-KR" sz="2400" b="1" dirty="0" smtClean="0"/>
            </a:br>
            <a:r>
              <a:rPr lang="en-US" altLang="ko-KR" sz="4000" b="1" dirty="0" smtClean="0">
                <a:latin typeface="HY동녘B" pitchFamily="18" charset="-127"/>
                <a:ea typeface="HY동녘B" pitchFamily="18" charset="-127"/>
              </a:rPr>
              <a:t>               </a:t>
            </a:r>
            <a:r>
              <a:rPr lang="ko-KR" altLang="en-US" sz="4000" b="1" dirty="0" smtClean="0">
                <a:latin typeface="HY동녘B" pitchFamily="18" charset="-127"/>
                <a:ea typeface="HY동녘B" pitchFamily="18" charset="-127"/>
              </a:rPr>
              <a:t>고전적 분석</a:t>
            </a:r>
            <a:endParaRPr lang="ko-KR" altLang="en-US" sz="4000" b="1" dirty="0">
              <a:latin typeface="HY동녘B" pitchFamily="18" charset="-127"/>
              <a:ea typeface="HY동녘B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결론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자연어는 </a:t>
            </a:r>
            <a:r>
              <a:rPr lang="ko-KR" altLang="en-US" dirty="0" err="1" smtClean="0"/>
              <a:t>프로덕트를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명세하는</a:t>
            </a:r>
            <a:r>
              <a:rPr lang="ko-KR" altLang="en-US" dirty="0" smtClean="0"/>
              <a:t> 좋은 방법이 아님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456632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Informal Specifications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20</a:t>
            </a:fld>
            <a:endParaRPr lang="ko-KR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1970</a:t>
            </a:r>
            <a:r>
              <a:rPr lang="ko-KR" altLang="en-US" b="1" dirty="0" smtClean="0"/>
              <a:t>년 대에 세 개의 유명한 그래픽 명세 방법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err="1" smtClean="0"/>
              <a:t>DeMarco</a:t>
            </a:r>
            <a:endParaRPr lang="en-US" altLang="ko-KR" dirty="0" smtClean="0"/>
          </a:p>
          <a:p>
            <a:pPr lvl="1" eaLnBrk="1" hangingPunct="1"/>
            <a:r>
              <a:rPr lang="en-US" altLang="ko-KR" dirty="0" err="1" smtClean="0"/>
              <a:t>Gane</a:t>
            </a:r>
            <a:r>
              <a:rPr lang="en-US" altLang="ko-KR" dirty="0" smtClean="0"/>
              <a:t> and </a:t>
            </a:r>
            <a:r>
              <a:rPr lang="en-US" altLang="ko-KR" dirty="0" err="1" smtClean="0"/>
              <a:t>Sarsen</a:t>
            </a:r>
            <a:endParaRPr lang="en-US" altLang="ko-KR" dirty="0" smtClean="0"/>
          </a:p>
          <a:p>
            <a:pPr lvl="1" eaLnBrk="1" hangingPunct="1"/>
            <a:r>
              <a:rPr lang="en-US" altLang="ko-KR" dirty="0" smtClean="0"/>
              <a:t>Yourdon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모두 우수하고 기능도 거의 같았음</a:t>
            </a:r>
            <a:endParaRPr lang="en-US" altLang="ko-KR" b="1" dirty="0" smtClean="0"/>
          </a:p>
          <a:p>
            <a:pPr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많은 미국 회사들은 상업적 </a:t>
            </a:r>
            <a:r>
              <a:rPr lang="ko-KR" altLang="en-US" b="1" dirty="0" err="1" smtClean="0"/>
              <a:t>프로덕트에</a:t>
            </a:r>
            <a:r>
              <a:rPr lang="ko-KR" altLang="en-US" b="1" dirty="0" smtClean="0"/>
              <a:t> 그것들을 이용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가장 폭넓게 사용되고 있기 때문에</a:t>
            </a:r>
            <a:r>
              <a:rPr lang="en-US" altLang="ko-KR" b="1" dirty="0" smtClean="0"/>
              <a:t>, </a:t>
            </a:r>
            <a:r>
              <a:rPr lang="en-US" altLang="ko-KR" b="1" dirty="0" err="1" smtClean="0"/>
              <a:t>Gane</a:t>
            </a:r>
            <a:r>
              <a:rPr lang="ko-KR" altLang="en-US" b="1" dirty="0" smtClean="0"/>
              <a:t>와</a:t>
            </a:r>
            <a:r>
              <a:rPr lang="en-US" altLang="ko-KR" b="1" dirty="0" smtClean="0"/>
              <a:t> </a:t>
            </a:r>
            <a:r>
              <a:rPr lang="en-US" altLang="ko-KR" b="1" dirty="0" err="1" smtClean="0"/>
              <a:t>Sarsen</a:t>
            </a:r>
            <a:r>
              <a:rPr lang="ko-KR" altLang="en-US" b="1" dirty="0" smtClean="0"/>
              <a:t>의 접근법이 제시되어짐</a:t>
            </a:r>
            <a:endParaRPr lang="en-US" altLang="ko-KR" b="1" dirty="0" smtClean="0"/>
          </a:p>
          <a:p>
            <a:pPr eaLnBrk="1" hangingPunct="1"/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744664" cy="400110"/>
          </a:xfrm>
        </p:spPr>
        <p:txBody>
          <a:bodyPr/>
          <a:lstStyle/>
          <a:p>
            <a:pPr algn="ctr"/>
            <a:r>
              <a:rPr lang="ko-KR" altLang="en-US" smtClean="0"/>
              <a:t>소프트웨어 명세와 그래픽 사용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21</a:t>
            </a:fld>
            <a:endParaRPr lang="ko-KR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latin typeface="+mj-ea"/>
                <a:ea typeface="+mj-ea"/>
              </a:rPr>
              <a:t>Sally`s Software Shop</a:t>
            </a:r>
            <a:r>
              <a:rPr lang="ko-KR" altLang="en-US" dirty="0" smtClean="0">
                <a:latin typeface="+mj-ea"/>
                <a:ea typeface="+mj-ea"/>
              </a:rPr>
              <a:t>은 다양한 공급자로부터 소프트웨어를 구매해 이를 일반인에게 판매한다</a:t>
            </a:r>
            <a:r>
              <a:rPr lang="en-US" altLang="ko-KR" dirty="0" smtClean="0">
                <a:latin typeface="+mj-ea"/>
                <a:ea typeface="+mj-ea"/>
              </a:rPr>
              <a:t>. Sally</a:t>
            </a:r>
            <a:r>
              <a:rPr lang="ko-KR" altLang="en-US" dirty="0" smtClean="0">
                <a:latin typeface="+mj-ea"/>
                <a:ea typeface="+mj-ea"/>
              </a:rPr>
              <a:t>는 인기있는 소프트웨어 패키지들은 구매해서 갖고 있고 그렇지 않은 것은 요구가 있을 때만 주문해서 판매한다</a:t>
            </a:r>
            <a:r>
              <a:rPr lang="en-US" altLang="ko-KR" dirty="0" smtClean="0">
                <a:latin typeface="+mj-ea"/>
                <a:ea typeface="+mj-ea"/>
              </a:rPr>
              <a:t>. Sally</a:t>
            </a:r>
            <a:r>
              <a:rPr lang="ko-KR" altLang="en-US" dirty="0" smtClean="0">
                <a:latin typeface="+mj-ea"/>
                <a:ea typeface="+mj-ea"/>
              </a:rPr>
              <a:t>는 공공기관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smtClean="0">
                <a:latin typeface="+mj-ea"/>
                <a:ea typeface="+mj-ea"/>
              </a:rPr>
              <a:t>회사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smtClean="0">
                <a:latin typeface="+mj-ea"/>
                <a:ea typeface="+mj-ea"/>
              </a:rPr>
              <a:t>그리고 개인들에게도 신뢰를 쌓아가고 있었다</a:t>
            </a:r>
            <a:r>
              <a:rPr lang="en-US" altLang="ko-KR" dirty="0" smtClean="0">
                <a:latin typeface="+mj-ea"/>
                <a:ea typeface="+mj-ea"/>
              </a:rPr>
              <a:t>. Sally`s Software Shop</a:t>
            </a:r>
            <a:r>
              <a:rPr lang="ko-KR" altLang="en-US" dirty="0" smtClean="0">
                <a:latin typeface="+mj-ea"/>
                <a:ea typeface="+mj-ea"/>
              </a:rPr>
              <a:t>은 평균적으로 소비자 가격이 </a:t>
            </a:r>
            <a:r>
              <a:rPr lang="en-US" altLang="ko-KR" dirty="0" smtClean="0">
                <a:latin typeface="+mj-ea"/>
                <a:ea typeface="+mj-ea"/>
              </a:rPr>
              <a:t>$250</a:t>
            </a:r>
            <a:r>
              <a:rPr lang="ko-KR" altLang="en-US" dirty="0" smtClean="0">
                <a:latin typeface="+mj-ea"/>
                <a:ea typeface="+mj-ea"/>
              </a:rPr>
              <a:t>인 패키지가 월별로 </a:t>
            </a:r>
            <a:r>
              <a:rPr lang="en-US" altLang="ko-KR" dirty="0" smtClean="0">
                <a:latin typeface="+mj-ea"/>
                <a:ea typeface="+mj-ea"/>
              </a:rPr>
              <a:t>300</a:t>
            </a:r>
            <a:r>
              <a:rPr lang="ko-KR" altLang="en-US" dirty="0" smtClean="0">
                <a:latin typeface="+mj-ea"/>
                <a:ea typeface="+mj-ea"/>
              </a:rPr>
              <a:t>개 정도가 회전될 정도로 잘 운영되고 있다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smtClean="0">
                <a:latin typeface="+mj-ea"/>
                <a:ea typeface="+mj-ea"/>
              </a:rPr>
              <a:t>사업이 성공하고 있음에도 불구하고 </a:t>
            </a:r>
            <a:r>
              <a:rPr lang="en-US" altLang="ko-KR" dirty="0" smtClean="0">
                <a:latin typeface="+mj-ea"/>
                <a:ea typeface="+mj-ea"/>
              </a:rPr>
              <a:t>Sally</a:t>
            </a:r>
            <a:r>
              <a:rPr lang="ko-KR" altLang="en-US" dirty="0" smtClean="0">
                <a:latin typeface="+mj-ea"/>
                <a:ea typeface="+mj-ea"/>
              </a:rPr>
              <a:t>는 전산화에 대한 조언을 구하고 있다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smtClean="0">
                <a:latin typeface="+mj-ea"/>
                <a:ea typeface="+mj-ea"/>
              </a:rPr>
              <a:t>그녀에게 무어라고 말할까</a:t>
            </a:r>
            <a:r>
              <a:rPr lang="en-US" altLang="ko-KR" dirty="0" smtClean="0">
                <a:latin typeface="+mj-ea"/>
                <a:ea typeface="+mj-ea"/>
              </a:rPr>
              <a:t>?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5184824" cy="400110"/>
          </a:xfrm>
        </p:spPr>
        <p:txBody>
          <a:bodyPr/>
          <a:lstStyle/>
          <a:p>
            <a:pPr algn="ctr"/>
            <a:r>
              <a:rPr lang="en-US" altLang="ko-KR" dirty="0" smtClean="0"/>
              <a:t>Sally’s Software Shop </a:t>
            </a:r>
            <a:r>
              <a:rPr lang="ko-KR" altLang="en-US" dirty="0" smtClean="0"/>
              <a:t>미니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22</a:t>
            </a:fld>
            <a:endParaRPr lang="ko-KR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더 나은 질문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그녀가 전산화하려는 비즈니스 기능들은 무엇인가</a:t>
            </a:r>
            <a:r>
              <a:rPr lang="en-US" altLang="ko-KR" dirty="0" smtClean="0"/>
              <a:t>?</a:t>
            </a:r>
          </a:p>
          <a:p>
            <a:pPr lvl="2" eaLnBrk="1" hangingPunct="1"/>
            <a:r>
              <a:rPr lang="ko-KR" altLang="en-US" dirty="0" smtClean="0"/>
              <a:t>외상 매입금</a:t>
            </a:r>
            <a:r>
              <a:rPr lang="en-US" altLang="ko-KR" dirty="0" smtClean="0"/>
              <a:t>(Accounts payable)</a:t>
            </a:r>
          </a:p>
          <a:p>
            <a:pPr lvl="2" eaLnBrk="1" hangingPunct="1"/>
            <a:r>
              <a:rPr lang="ko-KR" altLang="en-US" dirty="0" smtClean="0"/>
              <a:t>외상 매출금</a:t>
            </a:r>
            <a:r>
              <a:rPr lang="en-US" altLang="ko-KR" dirty="0" smtClean="0"/>
              <a:t>(Accounts receivable)</a:t>
            </a:r>
          </a:p>
          <a:p>
            <a:pPr lvl="2" eaLnBrk="1" hangingPunct="1"/>
            <a:r>
              <a:rPr lang="ko-KR" altLang="en-US" dirty="0" smtClean="0"/>
              <a:t>재고</a:t>
            </a:r>
            <a:r>
              <a:rPr lang="en-US" altLang="ko-KR" dirty="0" smtClean="0"/>
              <a:t>(Inventory)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이것도 부족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어떻게</a:t>
            </a:r>
            <a:r>
              <a:rPr lang="en-US" altLang="ko-KR" dirty="0" smtClean="0"/>
              <a:t>? </a:t>
            </a:r>
            <a:r>
              <a:rPr lang="ko-KR" altLang="en-US" dirty="0" smtClean="0"/>
              <a:t>매치인가</a:t>
            </a:r>
            <a:r>
              <a:rPr lang="en-US" altLang="ko-KR" dirty="0" smtClean="0"/>
              <a:t>? </a:t>
            </a:r>
            <a:r>
              <a:rPr lang="ko-KR" altLang="en-US" dirty="0" smtClean="0"/>
              <a:t>온라인인가</a:t>
            </a:r>
            <a:r>
              <a:rPr lang="en-US" altLang="ko-KR" dirty="0" smtClean="0"/>
              <a:t>? </a:t>
            </a:r>
          </a:p>
          <a:p>
            <a:pPr lvl="1" eaLnBrk="1" hangingPunct="1"/>
            <a:r>
              <a:rPr lang="ko-KR" altLang="en-US" dirty="0" smtClean="0"/>
              <a:t>상점 내에 컴퓨터를 둘지</a:t>
            </a:r>
            <a:r>
              <a:rPr lang="en-US" altLang="ko-KR" dirty="0" smtClean="0"/>
              <a:t>? </a:t>
            </a:r>
            <a:r>
              <a:rPr lang="ko-KR" altLang="en-US" dirty="0" smtClean="0"/>
              <a:t>아니면 </a:t>
            </a:r>
            <a:r>
              <a:rPr lang="ko-KR" altLang="en-US" dirty="0" err="1" smtClean="0"/>
              <a:t>아웃소싱할지</a:t>
            </a:r>
            <a:r>
              <a:rPr lang="en-US" altLang="ko-KR" dirty="0" smtClean="0"/>
              <a:t>?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51927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Sally’s Software Shop </a:t>
            </a:r>
            <a:r>
              <a:rPr lang="ko-KR" altLang="en-US" dirty="0" smtClean="0"/>
              <a:t>미니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23</a:t>
            </a:fld>
            <a:endParaRPr lang="ko-KR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근본적인 이슈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업무를 전산화하려는 </a:t>
            </a:r>
            <a:r>
              <a:rPr lang="en-US" altLang="ko-KR" dirty="0" smtClean="0"/>
              <a:t>Sally</a:t>
            </a:r>
            <a:r>
              <a:rPr lang="ko-KR" altLang="en-US" dirty="0" smtClean="0"/>
              <a:t>의 목적이 무엇인지</a:t>
            </a:r>
            <a:r>
              <a:rPr lang="en-US" altLang="ko-KR" dirty="0" smtClean="0"/>
              <a:t>?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그녀가 소프트웨어를 판매 때문에 단순히 전산화하기를 원한다면</a:t>
            </a:r>
            <a:r>
              <a:rPr lang="en-US" altLang="ko-KR" b="1" dirty="0" smtClean="0"/>
              <a:t>,</a:t>
            </a:r>
          </a:p>
          <a:p>
            <a:pPr lvl="1" eaLnBrk="1" hangingPunct="1"/>
            <a:r>
              <a:rPr lang="ko-KR" altLang="en-US" dirty="0" smtClean="0"/>
              <a:t>그녀는 다양한 소리와 빛의 효과를 가진 사내 시스템이 필요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Sally</a:t>
            </a:r>
            <a:r>
              <a:rPr lang="ko-KR" altLang="en-US" b="1" dirty="0" smtClean="0"/>
              <a:t>가 부정한 돈</a:t>
            </a:r>
            <a:r>
              <a:rPr lang="en-US" altLang="ko-KR" b="1" dirty="0" smtClean="0"/>
              <a:t>(hot money)</a:t>
            </a:r>
            <a:r>
              <a:rPr lang="ko-KR" altLang="en-US" b="1" dirty="0" smtClean="0"/>
              <a:t>을 세탁하기 위해 그녀의 사업이 이용된다면</a:t>
            </a:r>
            <a:r>
              <a:rPr lang="en-US" altLang="ko-KR" b="1" dirty="0" smtClean="0"/>
              <a:t>,</a:t>
            </a:r>
          </a:p>
          <a:p>
            <a:pPr lvl="1" eaLnBrk="1" hangingPunct="1"/>
            <a:r>
              <a:rPr lang="ko-KR" altLang="en-US" dirty="0" smtClean="0"/>
              <a:t>그녀는 네 개 내지 다섯 개의 다른 장부를 제공하고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감사 추적을 피하게 하는 </a:t>
            </a:r>
            <a:r>
              <a:rPr lang="ko-KR" altLang="en-US" dirty="0" err="1" smtClean="0"/>
              <a:t>프로덕트가</a:t>
            </a:r>
            <a:r>
              <a:rPr lang="ko-KR" altLang="en-US" dirty="0" smtClean="0"/>
              <a:t> 필요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51927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Sally’s Software Shop </a:t>
            </a:r>
            <a:r>
              <a:rPr lang="ko-KR" altLang="en-US" dirty="0" smtClean="0"/>
              <a:t>미니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24</a:t>
            </a:fld>
            <a:endParaRPr lang="ko-KR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우리의 가정</a:t>
            </a:r>
            <a:r>
              <a:rPr lang="en-US" altLang="ko-KR" b="1" dirty="0" smtClean="0"/>
              <a:t>: Sally</a:t>
            </a:r>
            <a:r>
              <a:rPr lang="ko-KR" altLang="en-US" b="1" dirty="0" smtClean="0"/>
              <a:t>가 </a:t>
            </a:r>
            <a:r>
              <a:rPr lang="en-US" altLang="ko-KR" b="1" dirty="0" smtClean="0"/>
              <a:t>“</a:t>
            </a:r>
            <a:r>
              <a:rPr lang="ko-KR" altLang="en-US" b="1" dirty="0" smtClean="0"/>
              <a:t>보다 더 많은 돈을 벌기 위하여</a:t>
            </a:r>
            <a:r>
              <a:rPr lang="en-US" altLang="ko-KR" b="1" dirty="0" smtClean="0"/>
              <a:t>” </a:t>
            </a:r>
            <a:r>
              <a:rPr lang="ko-KR" altLang="en-US" b="1" dirty="0" smtClean="0"/>
              <a:t>전산화를 원함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그녀 사업의 세 가지 다른 섹션을 위해 비용</a:t>
            </a:r>
            <a:r>
              <a:rPr lang="en-US" altLang="ko-KR" dirty="0" smtClean="0"/>
              <a:t>-</a:t>
            </a:r>
            <a:r>
              <a:rPr lang="ko-KR" altLang="en-US" dirty="0" smtClean="0"/>
              <a:t>이익 분석이 수행될 필요가 있음</a:t>
            </a:r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많은 표준 접근법의 주요 위험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우선 해결방안을 제시하고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후 문제가 무엇인지를 찾는 것</a:t>
            </a:r>
            <a:r>
              <a:rPr lang="en-US" altLang="ko-KR" dirty="0" smtClean="0"/>
              <a:t>!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err="1" smtClean="0"/>
              <a:t>Gane</a:t>
            </a:r>
            <a:r>
              <a:rPr lang="ko-KR" altLang="en-US" b="1" dirty="0" smtClean="0"/>
              <a:t>와</a:t>
            </a:r>
            <a:r>
              <a:rPr lang="en-US" altLang="ko-KR" b="1" dirty="0" smtClean="0"/>
              <a:t> </a:t>
            </a:r>
            <a:r>
              <a:rPr lang="en-US" altLang="ko-KR" b="1" dirty="0" err="1" smtClean="0"/>
              <a:t>Sarsen</a:t>
            </a:r>
            <a:r>
              <a:rPr lang="ko-KR" altLang="en-US" b="1" dirty="0" smtClean="0"/>
              <a:t>의 접근법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9</a:t>
            </a:r>
            <a:r>
              <a:rPr lang="ko-KR" altLang="en-US" dirty="0" smtClean="0"/>
              <a:t>단계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단계적 정제가 여러 단계에서 사용됨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51927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Sally’s Software Shop </a:t>
            </a:r>
            <a:r>
              <a:rPr lang="ko-KR" altLang="en-US" dirty="0" smtClean="0"/>
              <a:t>미니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25</a:t>
            </a:fld>
            <a:endParaRPr lang="ko-KR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3754760" cy="4353347"/>
          </a:xfrm>
        </p:spPr>
        <p:txBody>
          <a:bodyPr/>
          <a:lstStyle/>
          <a:p>
            <a:pPr eaLnBrk="1" hangingPunct="1"/>
            <a:r>
              <a:rPr lang="en-US" altLang="ko-KR" b="1" dirty="0" smtClean="0"/>
              <a:t>DFD(data flow diagram)</a:t>
            </a:r>
            <a:r>
              <a:rPr lang="ko-KR" altLang="en-US" b="1" dirty="0" smtClean="0"/>
              <a:t>는 논리적 데이터 흐름을 보임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“</a:t>
            </a:r>
            <a:r>
              <a:rPr lang="ko-KR" altLang="en-US" dirty="0" smtClean="0"/>
              <a:t>어떻게 발생하는지가 아닌 무엇이 발생하는지</a:t>
            </a:r>
            <a:r>
              <a:rPr lang="en-US" altLang="ko-KR" dirty="0" smtClean="0"/>
              <a:t>”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네 개의 기본 기호들</a:t>
            </a:r>
            <a:endParaRPr lang="en-US" altLang="ko-KR" b="1" dirty="0" smtClean="0"/>
          </a:p>
          <a:p>
            <a:pPr lvl="1" eaLnBrk="1" hangingPunct="1"/>
            <a:endParaRPr lang="en-US" altLang="ko-KR" dirty="0" smtClean="0"/>
          </a:p>
          <a:p>
            <a:pPr eaLnBrk="1" hangingPunct="1">
              <a:buFont typeface="Webdings" charset="2"/>
              <a:buNone/>
            </a:pP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51927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Sally’s Software Shop </a:t>
            </a:r>
            <a:r>
              <a:rPr lang="ko-KR" altLang="en-US" dirty="0" smtClean="0"/>
              <a:t>미니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26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04048" y="2276872"/>
            <a:ext cx="3168352" cy="34190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첫 번째 정제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무한히 많은 다른 가능성을 표현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448520" cy="400110"/>
          </a:xfrm>
        </p:spPr>
        <p:txBody>
          <a:bodyPr/>
          <a:lstStyle/>
          <a:p>
            <a:pPr algn="ctr"/>
            <a:r>
              <a:rPr lang="en-US" altLang="ko-KR" dirty="0" smtClean="0"/>
              <a:t>1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DFD</a:t>
            </a:r>
            <a:r>
              <a:rPr lang="ko-KR" altLang="en-US" dirty="0" smtClean="0"/>
              <a:t>를 작성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27</a:t>
            </a:fld>
            <a:endParaRPr lang="ko-KR" altLang="en-US"/>
          </a:p>
        </p:txBody>
      </p:sp>
      <p:pic>
        <p:nvPicPr>
          <p:cNvPr id="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79712" y="2924944"/>
            <a:ext cx="3819500" cy="24233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두 번째 정제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PENDING_ORDERS</a:t>
            </a:r>
            <a:r>
              <a:rPr lang="ko-KR" altLang="en-US" dirty="0" smtClean="0"/>
              <a:t>은</a:t>
            </a:r>
            <a:r>
              <a:rPr lang="en-US" altLang="ko-KR" dirty="0" smtClean="0"/>
              <a:t> </a:t>
            </a:r>
            <a:r>
              <a:rPr lang="ko-KR" altLang="en-US" dirty="0" smtClean="0"/>
              <a:t>매일 </a:t>
            </a:r>
            <a:r>
              <a:rPr lang="ko-KR" altLang="en-US" dirty="0" err="1" smtClean="0"/>
              <a:t>스탠되어짐</a:t>
            </a:r>
            <a:endParaRPr lang="en-US" altLang="ko-KR" sz="1200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459037" cy="400110"/>
          </a:xfrm>
        </p:spPr>
        <p:txBody>
          <a:bodyPr/>
          <a:lstStyle/>
          <a:p>
            <a:pPr algn="ctr"/>
            <a:r>
              <a:rPr lang="en-US" altLang="ko-KR" dirty="0" smtClean="0"/>
              <a:t>1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DFD</a:t>
            </a:r>
            <a:r>
              <a:rPr lang="ko-KR" altLang="en-US" dirty="0" smtClean="0"/>
              <a:t>를 작성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28</a:t>
            </a:fld>
            <a:endParaRPr lang="ko-KR" altLang="en-US"/>
          </a:p>
        </p:txBody>
      </p:sp>
      <p:pic>
        <p:nvPicPr>
          <p:cNvPr id="9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6894" y="2564904"/>
            <a:ext cx="5907434" cy="3739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2890664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세 번째 정제 부분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459037" cy="400110"/>
          </a:xfrm>
        </p:spPr>
        <p:txBody>
          <a:bodyPr/>
          <a:lstStyle/>
          <a:p>
            <a:pPr algn="ctr"/>
            <a:r>
              <a:rPr lang="en-US" altLang="ko-KR" dirty="0" smtClean="0"/>
              <a:t>1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DFD</a:t>
            </a:r>
            <a:r>
              <a:rPr lang="ko-KR" altLang="en-US" dirty="0" smtClean="0"/>
              <a:t>를 작성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29</a:t>
            </a:fld>
            <a:endParaRPr lang="ko-KR" altLang="en-US"/>
          </a:p>
        </p:txBody>
      </p:sp>
      <p:pic>
        <p:nvPicPr>
          <p:cNvPr id="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79912" y="1773238"/>
            <a:ext cx="4248472" cy="45008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>
          <a:xfrm>
            <a:off x="484709" y="1014337"/>
            <a:ext cx="5472410" cy="360363"/>
          </a:xfrm>
        </p:spPr>
        <p:txBody>
          <a:bodyPr/>
          <a:lstStyle/>
          <a:p>
            <a:r>
              <a:rPr lang="en-US" altLang="ko-KR" dirty="0" smtClean="0"/>
              <a:t>Outline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>
          <a:xfrm>
            <a:off x="457816" y="1844824"/>
            <a:ext cx="4330208" cy="360045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ko-KR" dirty="0" smtClean="0">
                <a:ea typeface="ＭＳ Ｐゴシック" charset="-128"/>
              </a:rPr>
              <a:t>The specification document</a:t>
            </a:r>
          </a:p>
          <a:p>
            <a:pPr eaLnBrk="1" hangingPunct="1"/>
            <a:r>
              <a:rPr lang="en-US" altLang="ko-KR" dirty="0" smtClean="0">
                <a:ea typeface="ＭＳ Ｐゴシック" charset="-128"/>
              </a:rPr>
              <a:t>Informal specifications</a:t>
            </a:r>
          </a:p>
          <a:p>
            <a:pPr eaLnBrk="1" hangingPunct="1"/>
            <a:r>
              <a:rPr lang="en-US" altLang="ko-KR" dirty="0" smtClean="0">
                <a:ea typeface="ＭＳ Ｐゴシック" charset="-128"/>
              </a:rPr>
              <a:t>Structured systems analysis</a:t>
            </a:r>
          </a:p>
          <a:p>
            <a:pPr eaLnBrk="1" hangingPunct="1"/>
            <a:r>
              <a:rPr lang="en-US" altLang="ko-KR" dirty="0" smtClean="0">
                <a:ea typeface="ＭＳ Ｐゴシック" charset="-128"/>
              </a:rPr>
              <a:t>Structured systems analysis: The MSG Foundation case study</a:t>
            </a:r>
          </a:p>
          <a:p>
            <a:pPr eaLnBrk="1" hangingPunct="1"/>
            <a:r>
              <a:rPr lang="en-US" altLang="ko-KR" dirty="0" smtClean="0">
                <a:ea typeface="ＭＳ Ｐゴシック" charset="-128"/>
              </a:rPr>
              <a:t>Other semiformal techniques</a:t>
            </a:r>
          </a:p>
          <a:p>
            <a:pPr eaLnBrk="1" hangingPunct="1"/>
            <a:r>
              <a:rPr lang="en-US" altLang="ko-KR" dirty="0" smtClean="0">
                <a:ea typeface="ＭＳ Ｐゴシック" charset="-128"/>
              </a:rPr>
              <a:t>Entity-relationship modeling</a:t>
            </a:r>
          </a:p>
          <a:p>
            <a:pPr eaLnBrk="1" hangingPunct="1"/>
            <a:r>
              <a:rPr lang="en-US" altLang="ko-KR" dirty="0" smtClean="0">
                <a:ea typeface="ＭＳ Ｐゴシック" charset="-128"/>
              </a:rPr>
              <a:t>Finite state machines</a:t>
            </a:r>
          </a:p>
          <a:p>
            <a:pPr eaLnBrk="1" hangingPunct="1"/>
            <a:endParaRPr lang="en-US" altLang="ko-KR" dirty="0" smtClean="0">
              <a:ea typeface="ＭＳ Ｐゴシック" charset="-128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D2698862-D24F-490A-8D04-100F123B0E9E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67544" y="1545430"/>
            <a:ext cx="5514975" cy="123825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텍스트 개체 틀 2"/>
          <p:cNvSpPr txBox="1">
            <a:spLocks/>
          </p:cNvSpPr>
          <p:nvPr/>
        </p:nvSpPr>
        <p:spPr bwMode="auto">
          <a:xfrm>
            <a:off x="4139952" y="1844774"/>
            <a:ext cx="5004048" cy="2016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342900" indent="-342900">
              <a:spcBef>
                <a:spcPct val="20000"/>
              </a:spcBef>
              <a:buFontTx/>
              <a:buChar char="-"/>
            </a:pPr>
            <a:r>
              <a:rPr kumimoji="0" lang="en-US" altLang="ko-KR" sz="2000" dirty="0" smtClean="0">
                <a:latin typeface="Arial Black" pitchFamily="34" charset="0"/>
                <a:ea typeface="ＭＳ Ｐゴシック" charset="-128"/>
              </a:rPr>
              <a:t>Petri nets            -    Z</a:t>
            </a:r>
          </a:p>
          <a:p>
            <a:pPr marL="342900" indent="-342900" eaLnBrk="1" hangingPunct="1">
              <a:spcBef>
                <a:spcPct val="20000"/>
              </a:spcBef>
              <a:buFontTx/>
              <a:buChar char="-"/>
            </a:pPr>
            <a:r>
              <a:rPr kumimoji="0" lang="en-US" altLang="ko-KR" sz="2000" dirty="0" smtClean="0">
                <a:latin typeface="Arial Black" pitchFamily="34" charset="0"/>
                <a:ea typeface="ＭＳ Ｐゴシック" charset="-128"/>
              </a:rPr>
              <a:t>Other formal techniques</a:t>
            </a:r>
          </a:p>
          <a:p>
            <a:pPr marL="342900" indent="-342900" eaLnBrk="1" hangingPunct="1">
              <a:spcBef>
                <a:spcPct val="20000"/>
              </a:spcBef>
              <a:buFontTx/>
              <a:buChar char="-"/>
            </a:pPr>
            <a:r>
              <a:rPr kumimoji="0" lang="en-US" altLang="ko-KR" sz="2000" dirty="0" smtClean="0">
                <a:latin typeface="Arial Black" pitchFamily="34" charset="0"/>
                <a:ea typeface="ＭＳ Ｐゴシック" charset="-128"/>
              </a:rPr>
              <a:t>Comparison of classical analysis techniques</a:t>
            </a:r>
          </a:p>
          <a:p>
            <a:pPr marL="342900" indent="-342900" eaLnBrk="1" hangingPunct="1">
              <a:spcBef>
                <a:spcPct val="20000"/>
              </a:spcBef>
              <a:buFontTx/>
              <a:buChar char="-"/>
            </a:pPr>
            <a:r>
              <a:rPr kumimoji="0" lang="en-US" altLang="ko-KR" sz="2000" dirty="0" smtClean="0">
                <a:latin typeface="Arial Black" pitchFamily="34" charset="0"/>
                <a:ea typeface="ＭＳ Ｐゴシック" charset="-128"/>
              </a:rPr>
              <a:t>Testing during classical analysis</a:t>
            </a:r>
          </a:p>
          <a:p>
            <a:pPr marL="342900" indent="-342900" eaLnBrk="1" hangingPunct="1">
              <a:spcBef>
                <a:spcPct val="20000"/>
              </a:spcBef>
              <a:buFontTx/>
              <a:buChar char="-"/>
            </a:pPr>
            <a:r>
              <a:rPr kumimoji="0" lang="en-US" altLang="ko-KR" sz="2000" dirty="0" smtClean="0">
                <a:latin typeface="Arial Black" pitchFamily="34" charset="0"/>
                <a:ea typeface="ＭＳ Ｐゴシック" charset="-128"/>
              </a:rPr>
              <a:t>CASE tools for classical analysis</a:t>
            </a:r>
          </a:p>
          <a:p>
            <a:pPr marL="342900" indent="-342900" eaLnBrk="1" hangingPunct="1">
              <a:spcBef>
                <a:spcPct val="20000"/>
              </a:spcBef>
              <a:buFontTx/>
              <a:buChar char="-"/>
            </a:pPr>
            <a:r>
              <a:rPr kumimoji="0" lang="en-US" altLang="ko-KR" sz="2000" dirty="0" smtClean="0">
                <a:latin typeface="Arial Black" pitchFamily="34" charset="0"/>
                <a:ea typeface="ＭＳ Ｐゴシック" charset="-128"/>
              </a:rPr>
              <a:t>Metrics for classical analysis </a:t>
            </a:r>
          </a:p>
          <a:p>
            <a:pPr marL="342900" indent="-342900" eaLnBrk="1" hangingPunct="1">
              <a:spcBef>
                <a:spcPct val="20000"/>
              </a:spcBef>
              <a:buFontTx/>
              <a:buChar char="-"/>
            </a:pPr>
            <a:r>
              <a:rPr kumimoji="0" lang="en-US" altLang="ko-KR" sz="2000" dirty="0" smtClean="0">
                <a:latin typeface="Arial Black" pitchFamily="34" charset="0"/>
                <a:ea typeface="ＭＳ Ｐゴシック" charset="-128"/>
              </a:rPr>
              <a:t>Software project management plan: The MSG Foundation case study</a:t>
            </a:r>
          </a:p>
          <a:p>
            <a:pPr marL="342900" indent="-342900" eaLnBrk="1" hangingPunct="1">
              <a:spcBef>
                <a:spcPct val="20000"/>
              </a:spcBef>
              <a:buFontTx/>
              <a:buChar char="-"/>
            </a:pPr>
            <a:r>
              <a:rPr kumimoji="0" lang="en-US" altLang="ko-KR" sz="2000" dirty="0" smtClean="0">
                <a:latin typeface="Arial Black" pitchFamily="34" charset="0"/>
                <a:ea typeface="ＭＳ Ｐゴシック" charset="-128"/>
              </a:rPr>
              <a:t>Challenges of classical analysis </a:t>
            </a:r>
          </a:p>
          <a:p>
            <a:pPr marL="342900" indent="-342900">
              <a:spcBef>
                <a:spcPct val="20000"/>
              </a:spcBef>
              <a:buFontTx/>
              <a:buChar char="-"/>
            </a:pPr>
            <a:endParaRPr kumimoji="0" lang="en-US" altLang="ko-KR" sz="2000" dirty="0" smtClean="0">
              <a:latin typeface="Arial Black" pitchFamily="34" charset="0"/>
              <a:ea typeface="ＭＳ Ｐゴシック" charset="-128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최종 </a:t>
            </a:r>
            <a:r>
              <a:rPr lang="en-US" altLang="ko-KR" b="1" dirty="0" smtClean="0"/>
              <a:t>DFD</a:t>
            </a:r>
            <a:r>
              <a:rPr lang="ko-KR" altLang="en-US" b="1" dirty="0" smtClean="0"/>
              <a:t>는 계속 커짐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그러나 클라이언트가 쉽게 이해할 수 있어야 함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DFD</a:t>
            </a:r>
            <a:r>
              <a:rPr lang="ko-KR" altLang="en-US" b="1" dirty="0" smtClean="0"/>
              <a:t>가 매우 커지면</a:t>
            </a:r>
            <a:r>
              <a:rPr lang="en-US" altLang="ko-KR" b="1" dirty="0" smtClean="0"/>
              <a:t>,</a:t>
            </a:r>
          </a:p>
          <a:p>
            <a:pPr lvl="1" eaLnBrk="1" hangingPunct="1"/>
            <a:r>
              <a:rPr lang="en-US" altLang="ko-KR" dirty="0" smtClean="0"/>
              <a:t>DFD</a:t>
            </a:r>
            <a:r>
              <a:rPr lang="ko-KR" altLang="en-US" dirty="0" smtClean="0"/>
              <a:t>의 계층이 필요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하나의 박스는 하위 레벨에서 완전한 </a:t>
            </a:r>
            <a:r>
              <a:rPr lang="en-US" altLang="ko-KR" dirty="0" smtClean="0"/>
              <a:t>DFD</a:t>
            </a:r>
            <a:r>
              <a:rPr lang="ko-KR" altLang="en-US" dirty="0" smtClean="0"/>
              <a:t>로 확장됨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459037" cy="400110"/>
          </a:xfrm>
        </p:spPr>
        <p:txBody>
          <a:bodyPr/>
          <a:lstStyle/>
          <a:p>
            <a:pPr algn="ctr"/>
            <a:r>
              <a:rPr lang="en-US" altLang="ko-KR" dirty="0" smtClean="0"/>
              <a:t>1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DFD</a:t>
            </a:r>
            <a:r>
              <a:rPr lang="ko-KR" altLang="en-US" dirty="0" smtClean="0"/>
              <a:t>를 작성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30</a:t>
            </a:fld>
            <a:endParaRPr lang="ko-KR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얼마나 많은 클라이언트가 이용할 수 있는지 여부에 따라 결정됨</a:t>
            </a:r>
            <a:endParaRPr lang="en-US" altLang="ko-KR" b="1" dirty="0" smtClean="0"/>
          </a:p>
          <a:p>
            <a:pPr lvl="2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많은 양을 처리하고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강력한 제어들이 요구된다면</a:t>
            </a:r>
            <a:r>
              <a:rPr lang="en-US" altLang="ko-KR" b="1" dirty="0" smtClean="0"/>
              <a:t>,</a:t>
            </a:r>
          </a:p>
          <a:p>
            <a:pPr lvl="1" eaLnBrk="1" hangingPunct="1"/>
            <a:r>
              <a:rPr lang="ko-KR" altLang="en-US" dirty="0" smtClean="0"/>
              <a:t>배치</a:t>
            </a:r>
            <a:r>
              <a:rPr lang="en-US" altLang="ko-KR" dirty="0" smtClean="0"/>
              <a:t>(Batch)</a:t>
            </a:r>
          </a:p>
          <a:p>
            <a:pPr lvl="2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적은 양과 사내 컴퓨터인 경우에는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온라인</a:t>
            </a:r>
            <a:r>
              <a:rPr lang="en-US" altLang="ko-KR" dirty="0" smtClean="0"/>
              <a:t>(Online)</a:t>
            </a:r>
          </a:p>
          <a:p>
            <a:pPr lvl="2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비용</a:t>
            </a:r>
            <a:r>
              <a:rPr lang="en-US" altLang="ko-KR" b="1" dirty="0" smtClean="0"/>
              <a:t>/</a:t>
            </a:r>
            <a:r>
              <a:rPr lang="ko-KR" altLang="en-US" b="1" dirty="0" smtClean="0"/>
              <a:t>이익 분석이 필요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6624984" cy="400110"/>
          </a:xfrm>
        </p:spPr>
        <p:txBody>
          <a:bodyPr/>
          <a:lstStyle/>
          <a:p>
            <a:pPr algn="ctr"/>
            <a:r>
              <a:rPr lang="en-US" altLang="ko-KR" dirty="0" smtClean="0"/>
              <a:t>2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어떤 부분을 </a:t>
            </a:r>
            <a:r>
              <a:rPr lang="ko-KR" altLang="en-US" dirty="0" err="1" smtClean="0"/>
              <a:t>전산화할이와</a:t>
            </a:r>
            <a:r>
              <a:rPr lang="ko-KR" altLang="en-US" dirty="0" smtClean="0"/>
              <a:t> 어떻게 할 것인지 결정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31</a:t>
            </a:fld>
            <a:endParaRPr lang="ko-KR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>
              <a:tabLst>
                <a:tab pos="1539875" algn="l"/>
              </a:tabLst>
            </a:pPr>
            <a:r>
              <a:rPr lang="ko-KR" altLang="en-US" b="1" dirty="0" smtClean="0"/>
              <a:t>무슨 데이터 항목들이 어떤 데이터 흐름으로 가야 하는지 결정</a:t>
            </a:r>
            <a:endParaRPr lang="en-US" altLang="ko-KR" b="1" dirty="0" smtClean="0"/>
          </a:p>
          <a:p>
            <a:pPr lvl="2" eaLnBrk="1" hangingPunct="1">
              <a:tabLst>
                <a:tab pos="1539875" algn="l"/>
              </a:tabLst>
            </a:pPr>
            <a:endParaRPr lang="en-US" altLang="ko-KR" b="1" dirty="0" smtClean="0"/>
          </a:p>
          <a:p>
            <a:pPr eaLnBrk="1" hangingPunct="1">
              <a:tabLst>
                <a:tab pos="1539875" algn="l"/>
              </a:tabLst>
            </a:pPr>
            <a:r>
              <a:rPr lang="ko-KR" altLang="en-US" b="1" dirty="0" smtClean="0"/>
              <a:t>각 흐름이 단계적으로 정제</a:t>
            </a:r>
            <a:endParaRPr lang="en-US" altLang="ko-KR" b="1" dirty="0" smtClean="0"/>
          </a:p>
          <a:p>
            <a:pPr lvl="1" eaLnBrk="1" hangingPunct="1">
              <a:tabLst>
                <a:tab pos="1539875" algn="l"/>
              </a:tabLst>
            </a:pPr>
            <a:r>
              <a:rPr lang="en-US" altLang="ko-KR" dirty="0" smtClean="0"/>
              <a:t>Example;</a:t>
            </a:r>
          </a:p>
          <a:p>
            <a:pPr lvl="2" eaLnBrk="1" hangingPunct="1">
              <a:buFont typeface="Wingdings" charset="2"/>
              <a:buNone/>
              <a:tabLst>
                <a:tab pos="1539875" algn="l"/>
              </a:tabLst>
            </a:pPr>
            <a:r>
              <a:rPr lang="en-US" altLang="ko-KR" sz="1100" dirty="0" smtClean="0"/>
              <a:t>	</a:t>
            </a:r>
            <a:r>
              <a:rPr lang="en-US" altLang="ko-KR" dirty="0" smtClean="0"/>
              <a:t>order:</a:t>
            </a:r>
          </a:p>
          <a:p>
            <a:pPr lvl="2" eaLnBrk="1" hangingPunct="1">
              <a:buFont typeface="Wingdings" charset="2"/>
              <a:buNone/>
              <a:tabLst>
                <a:tab pos="1539875" algn="l"/>
              </a:tabLst>
            </a:pPr>
            <a:r>
              <a:rPr lang="en-US" altLang="ko-KR" dirty="0" smtClean="0"/>
              <a:t>		</a:t>
            </a:r>
            <a:r>
              <a:rPr lang="en-US" altLang="ko-KR" dirty="0" err="1" smtClean="0"/>
              <a:t>order_identification</a:t>
            </a:r>
            <a:endParaRPr lang="en-US" altLang="ko-KR" dirty="0" smtClean="0"/>
          </a:p>
          <a:p>
            <a:pPr lvl="2" eaLnBrk="1" hangingPunct="1">
              <a:buFont typeface="Wingdings" charset="2"/>
              <a:buNone/>
              <a:tabLst>
                <a:tab pos="1539875" algn="l"/>
              </a:tabLst>
            </a:pPr>
            <a:r>
              <a:rPr lang="en-US" altLang="ko-KR" dirty="0" smtClean="0"/>
              <a:t>		</a:t>
            </a:r>
            <a:r>
              <a:rPr lang="en-US" altLang="ko-KR" dirty="0" err="1" smtClean="0"/>
              <a:t>customer_details</a:t>
            </a:r>
            <a:endParaRPr lang="en-US" altLang="ko-KR" dirty="0" smtClean="0"/>
          </a:p>
          <a:p>
            <a:pPr lvl="2" eaLnBrk="1" hangingPunct="1">
              <a:buFont typeface="Wingdings" charset="2"/>
              <a:buNone/>
              <a:tabLst>
                <a:tab pos="1539875" algn="l"/>
              </a:tabLst>
            </a:pPr>
            <a:r>
              <a:rPr lang="en-US" altLang="ko-KR" dirty="0" smtClean="0"/>
              <a:t>		</a:t>
            </a:r>
            <a:r>
              <a:rPr lang="en-US" altLang="ko-KR" dirty="0" err="1" smtClean="0"/>
              <a:t>package_details</a:t>
            </a:r>
            <a:endParaRPr lang="en-US" altLang="ko-KR" dirty="0" smtClean="0"/>
          </a:p>
          <a:p>
            <a:pPr eaLnBrk="1" hangingPunct="1">
              <a:tabLst>
                <a:tab pos="1539875" algn="l"/>
              </a:tabLst>
            </a:pPr>
            <a:endParaRPr lang="en-US" altLang="ko-KR" dirty="0" smtClean="0"/>
          </a:p>
          <a:p>
            <a:pPr eaLnBrk="1" hangingPunct="1">
              <a:tabLst>
                <a:tab pos="1539875" algn="l"/>
              </a:tabLst>
            </a:pPr>
            <a:r>
              <a:rPr lang="ko-KR" altLang="en-US" b="1" dirty="0" smtClean="0"/>
              <a:t>대형 </a:t>
            </a:r>
            <a:r>
              <a:rPr lang="ko-KR" altLang="en-US" b="1" dirty="0" err="1" smtClean="0"/>
              <a:t>프로덕트인</a:t>
            </a:r>
            <a:r>
              <a:rPr lang="ko-KR" altLang="en-US" b="1" dirty="0" smtClean="0"/>
              <a:t> 경우 데이터 사전</a:t>
            </a:r>
            <a:r>
              <a:rPr lang="en-US" altLang="ko-KR" b="1" dirty="0" smtClean="0"/>
              <a:t>(data dictionary)</a:t>
            </a:r>
            <a:r>
              <a:rPr lang="ko-KR" altLang="en-US" b="1" dirty="0" smtClean="0"/>
              <a:t>이 필요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5112816" cy="400110"/>
          </a:xfrm>
        </p:spPr>
        <p:txBody>
          <a:bodyPr/>
          <a:lstStyle/>
          <a:p>
            <a:pPr algn="ctr"/>
            <a:r>
              <a:rPr lang="en-US" altLang="ko-KR" dirty="0" smtClean="0"/>
              <a:t>3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데이터 흐름부의 세부사항들을 결정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32</a:t>
            </a:fld>
            <a:endParaRPr lang="ko-KR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672656" cy="400110"/>
          </a:xfrm>
        </p:spPr>
        <p:txBody>
          <a:bodyPr/>
          <a:lstStyle/>
          <a:p>
            <a:pPr algn="ctr"/>
            <a:r>
              <a:rPr lang="ko-KR" altLang="en-US" smtClean="0"/>
              <a:t>전형적인 데이터사전 </a:t>
            </a:r>
            <a:r>
              <a:rPr lang="ko-KR" altLang="en-US" dirty="0" err="1" smtClean="0"/>
              <a:t>엔티티들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33</a:t>
            </a:fld>
            <a:endParaRPr lang="ko-KR" altLang="en-US"/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910" y="1773238"/>
            <a:ext cx="8004880" cy="424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en-US" altLang="ko-KR" b="1" dirty="0" err="1" smtClean="0"/>
              <a:t>give_educational_discount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프로세스를 가정해 보면</a:t>
            </a:r>
            <a:r>
              <a:rPr lang="en-US" altLang="ko-KR" b="1" dirty="0" smtClean="0"/>
              <a:t>,</a:t>
            </a:r>
          </a:p>
          <a:p>
            <a:pPr lvl="1" eaLnBrk="1" hangingPunct="1"/>
            <a:r>
              <a:rPr lang="en-US" altLang="ko-KR" dirty="0" smtClean="0"/>
              <a:t>Sally</a:t>
            </a:r>
            <a:r>
              <a:rPr lang="ko-KR" altLang="en-US" dirty="0" smtClean="0"/>
              <a:t>는 그녀가 교육 기관에 주는 할인 해택을 제공해야만 함</a:t>
            </a:r>
            <a:endParaRPr lang="en-US" altLang="ko-KR" dirty="0" smtClean="0"/>
          </a:p>
          <a:p>
            <a:pPr lvl="2" eaLnBrk="1" hangingPunct="1"/>
            <a:r>
              <a:rPr lang="en-US" altLang="ko-KR" dirty="0" smtClean="0"/>
              <a:t>4</a:t>
            </a:r>
            <a:r>
              <a:rPr lang="ko-KR" altLang="en-US" dirty="0" smtClean="0"/>
              <a:t>개 이상 구입하면 </a:t>
            </a:r>
            <a:r>
              <a:rPr lang="en-US" altLang="ko-KR" dirty="0" smtClean="0"/>
              <a:t>10%</a:t>
            </a:r>
          </a:p>
          <a:p>
            <a:pPr lvl="2" eaLnBrk="1" hangingPunct="1"/>
            <a:r>
              <a:rPr lang="en-US" altLang="ko-KR" dirty="0" smtClean="0"/>
              <a:t>5</a:t>
            </a:r>
            <a:r>
              <a:rPr lang="ko-KR" altLang="en-US" dirty="0" smtClean="0"/>
              <a:t>개 이상 구입하면 </a:t>
            </a:r>
            <a:r>
              <a:rPr lang="en-US" altLang="ko-KR" dirty="0" smtClean="0"/>
              <a:t>15%</a:t>
            </a:r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의사 결정 트리</a:t>
            </a:r>
            <a:r>
              <a:rPr lang="en-US" altLang="ko-KR" b="1" dirty="0" smtClean="0"/>
              <a:t>(decision tree)</a:t>
            </a:r>
            <a:r>
              <a:rPr lang="ko-KR" altLang="en-US" b="1" dirty="0" smtClean="0"/>
              <a:t>로 변환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04336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4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프로세스들의 </a:t>
            </a:r>
            <a:r>
              <a:rPr lang="ko-KR" altLang="en-US" dirty="0" err="1" smtClean="0"/>
              <a:t>로직을</a:t>
            </a:r>
            <a:r>
              <a:rPr lang="ko-KR" altLang="en-US" dirty="0" smtClean="0"/>
              <a:t> 정의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34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91680" y="4149080"/>
            <a:ext cx="4403824" cy="1695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의사 결정 </a:t>
            </a:r>
            <a:r>
              <a:rPr lang="ko-KR" altLang="en-US" b="1" dirty="0" err="1" smtClean="0"/>
              <a:t>트리의</a:t>
            </a:r>
            <a:r>
              <a:rPr lang="ko-KR" altLang="en-US" b="1" dirty="0" smtClean="0"/>
              <a:t> 장점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빠진 항목들을 빠르게 발견할 수 있음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04336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4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프로세스들의 </a:t>
            </a:r>
            <a:r>
              <a:rPr lang="ko-KR" altLang="en-US" dirty="0" err="1" smtClean="0"/>
              <a:t>로직을</a:t>
            </a:r>
            <a:r>
              <a:rPr lang="ko-KR" altLang="en-US" dirty="0" smtClean="0"/>
              <a:t> 정의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35</a:t>
            </a:fld>
            <a:endParaRPr lang="ko-KR" altLang="en-US"/>
          </a:p>
        </p:txBody>
      </p:sp>
      <p:pic>
        <p:nvPicPr>
          <p:cNvPr id="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9672" y="3068960"/>
            <a:ext cx="4137570" cy="1817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각 저장소의 정확한 내용과 그것의 표현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포맷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을 정의하는 것이 필요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COBOL: </a:t>
            </a:r>
            <a:r>
              <a:rPr lang="en-US" altLang="ko-KR" dirty="0" err="1" smtClean="0"/>
              <a:t>pic</a:t>
            </a:r>
            <a:r>
              <a:rPr lang="en-US" altLang="ko-KR" dirty="0" smtClean="0"/>
              <a:t> </a:t>
            </a:r>
            <a:r>
              <a:rPr lang="ko-KR" altLang="en-US" dirty="0" smtClean="0"/>
              <a:t>레벨로 명시되어야</a:t>
            </a:r>
            <a:endParaRPr lang="en-US" altLang="ko-KR" dirty="0" smtClean="0"/>
          </a:p>
          <a:p>
            <a:pPr lvl="1" eaLnBrk="1" hangingPunct="1"/>
            <a:r>
              <a:rPr lang="en-US" altLang="ko-KR" dirty="0" err="1" smtClean="0"/>
              <a:t>Ada</a:t>
            </a:r>
            <a:r>
              <a:rPr lang="en-US" altLang="ko-KR" dirty="0" smtClean="0"/>
              <a:t>: digits 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delta</a:t>
            </a:r>
            <a:r>
              <a:rPr lang="ko-KR" altLang="en-US" dirty="0" smtClean="0"/>
              <a:t>가 명시되어야</a:t>
            </a:r>
            <a:endParaRPr lang="en-US" altLang="ko-KR" sz="1800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744664" cy="400110"/>
          </a:xfrm>
        </p:spPr>
        <p:txBody>
          <a:bodyPr/>
          <a:lstStyle/>
          <a:p>
            <a:pPr algn="ctr"/>
            <a:r>
              <a:rPr lang="en-US" altLang="ko-KR" dirty="0" smtClean="0"/>
              <a:t>5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데이터 저장소들을 정의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36</a:t>
            </a:fld>
            <a:endParaRPr lang="ko-KR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어느 곳에 즉시 접근</a:t>
            </a:r>
            <a:r>
              <a:rPr lang="en-US" altLang="ko-KR" b="1" dirty="0" smtClean="0"/>
              <a:t>(immediate access)</a:t>
            </a:r>
            <a:r>
              <a:rPr lang="ko-KR" altLang="en-US" b="1" dirty="0" smtClean="0"/>
              <a:t>이 요구되는지를 명시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DIAD(</a:t>
            </a:r>
            <a:r>
              <a:rPr lang="ko-KR" altLang="en-US" dirty="0" smtClean="0"/>
              <a:t>데이터 즉시접근 다이어그램</a:t>
            </a:r>
            <a:r>
              <a:rPr lang="en-US" altLang="ko-KR" dirty="0" smtClean="0"/>
              <a:t>, Data immediate-access diagram)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760787" cy="400110"/>
          </a:xfrm>
        </p:spPr>
        <p:txBody>
          <a:bodyPr/>
          <a:lstStyle/>
          <a:p>
            <a:pPr algn="ctr"/>
            <a:r>
              <a:rPr lang="en-US" altLang="ko-KR" dirty="0" smtClean="0"/>
              <a:t>5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데이터 저장소들을 정의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37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7704" y="3068960"/>
            <a:ext cx="3843338" cy="2527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각 파일에 대해 다음을 명시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파일 이름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구조</a:t>
            </a:r>
            <a:r>
              <a:rPr lang="en-US" altLang="ko-KR" dirty="0" smtClean="0"/>
              <a:t>(</a:t>
            </a:r>
            <a:r>
              <a:rPr lang="ko-KR" altLang="en-US" dirty="0" smtClean="0"/>
              <a:t>순차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인덱스 등</a:t>
            </a:r>
            <a:r>
              <a:rPr lang="en-US" altLang="ko-KR" dirty="0" smtClean="0"/>
              <a:t>)</a:t>
            </a:r>
          </a:p>
          <a:p>
            <a:pPr lvl="1" eaLnBrk="1" hangingPunct="1"/>
            <a:r>
              <a:rPr lang="ko-KR" altLang="en-US" dirty="0" smtClean="0"/>
              <a:t>저장 매체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블록 요소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레코드</a:t>
            </a:r>
            <a:r>
              <a:rPr lang="en-US" altLang="ko-KR" dirty="0" smtClean="0"/>
              <a:t>(</a:t>
            </a:r>
            <a:r>
              <a:rPr lang="ko-KR" altLang="en-US" dirty="0" smtClean="0"/>
              <a:t>필드 레벨에</a:t>
            </a:r>
            <a:r>
              <a:rPr lang="en-US" altLang="ko-KR" dirty="0" smtClean="0"/>
              <a:t>)</a:t>
            </a:r>
          </a:p>
          <a:p>
            <a:pPr lvl="1" eaLnBrk="1" hangingPunct="1"/>
            <a:r>
              <a:rPr lang="ko-KR" altLang="en-US" dirty="0" smtClean="0"/>
              <a:t>만약 </a:t>
            </a:r>
            <a:r>
              <a:rPr lang="en-US" altLang="ko-KR" dirty="0" smtClean="0"/>
              <a:t>DBMS</a:t>
            </a:r>
            <a:r>
              <a:rPr lang="ko-KR" altLang="en-US" dirty="0" smtClean="0"/>
              <a:t>가 사용된다면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테이블 정보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9" y="1124744"/>
            <a:ext cx="3528639" cy="400110"/>
          </a:xfrm>
        </p:spPr>
        <p:txBody>
          <a:bodyPr/>
          <a:lstStyle/>
          <a:p>
            <a:pPr algn="ctr"/>
            <a:r>
              <a:rPr lang="en-US" altLang="ko-KR" dirty="0" smtClean="0"/>
              <a:t>6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물리적 자원들을 정의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38</a:t>
            </a:fld>
            <a:endParaRPr lang="ko-KR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상세한 레이아웃이 </a:t>
            </a:r>
            <a:r>
              <a:rPr lang="ko-KR" altLang="en-US" b="1" dirty="0" err="1" smtClean="0"/>
              <a:t>없다하더라도</a:t>
            </a:r>
            <a:r>
              <a:rPr lang="ko-KR" altLang="en-US" b="1" dirty="0" smtClean="0"/>
              <a:t> 적어도 다음이 명시되어야 함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입력 형식</a:t>
            </a:r>
            <a:r>
              <a:rPr lang="en-US" altLang="ko-KR" dirty="0" smtClean="0"/>
              <a:t>(Input forms)</a:t>
            </a:r>
          </a:p>
          <a:p>
            <a:pPr lvl="1" eaLnBrk="1" hangingPunct="1"/>
            <a:r>
              <a:rPr lang="ko-KR" altLang="en-US" dirty="0" smtClean="0"/>
              <a:t>입력 화면</a:t>
            </a:r>
            <a:r>
              <a:rPr lang="en-US" altLang="ko-KR" dirty="0" smtClean="0"/>
              <a:t>(Input screens)</a:t>
            </a:r>
          </a:p>
          <a:p>
            <a:pPr lvl="1" eaLnBrk="1" hangingPunct="1"/>
            <a:r>
              <a:rPr lang="ko-KR" altLang="en-US" dirty="0" smtClean="0"/>
              <a:t>출력 결과</a:t>
            </a:r>
            <a:r>
              <a:rPr lang="en-US" altLang="ko-KR" dirty="0" smtClean="0"/>
              <a:t>(Printed output)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960688" cy="400110"/>
          </a:xfrm>
        </p:spPr>
        <p:txBody>
          <a:bodyPr/>
          <a:lstStyle/>
          <a:p>
            <a:pPr algn="ctr"/>
            <a:r>
              <a:rPr lang="en-US" altLang="ko-KR" dirty="0" smtClean="0"/>
              <a:t>7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입력</a:t>
            </a:r>
            <a:r>
              <a:rPr lang="en-US" altLang="ko-KR" dirty="0" smtClean="0"/>
              <a:t>-</a:t>
            </a:r>
            <a:r>
              <a:rPr lang="ko-KR" altLang="en-US" dirty="0" smtClean="0"/>
              <a:t>출력 명세들을 결정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39</a:t>
            </a:fld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12.0 </a:t>
            </a:r>
            <a:r>
              <a:rPr lang="ko-KR" altLang="en-US" dirty="0" smtClean="0"/>
              <a:t>고전적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507288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클라이언트를 위해 충분히 비정형적으로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클라이언트는 일반적으로 컴퓨터 전문가가 아님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개발자들을 위해 충분히 정형적으로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설계 작성에 이용할 수 있는 거의 유일한 정보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이 </a:t>
            </a:r>
            <a:r>
              <a:rPr lang="ko-KR" altLang="en-US" b="1" dirty="0" err="1" smtClean="0"/>
              <a:t>두가지</a:t>
            </a:r>
            <a:r>
              <a:rPr lang="ko-KR" altLang="en-US" b="1" dirty="0" smtClean="0"/>
              <a:t> 요구사항은 상호 모순적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448520" cy="400110"/>
          </a:xfrm>
        </p:spPr>
        <p:txBody>
          <a:bodyPr/>
          <a:lstStyle/>
          <a:p>
            <a:pPr algn="ctr"/>
            <a:r>
              <a:rPr lang="ko-KR" altLang="en-US" smtClean="0"/>
              <a:t>명세 문서의 중요성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하드웨어 요구사항들을 결정하는 </a:t>
            </a:r>
            <a:r>
              <a:rPr lang="en-US" altLang="ko-KR" b="1" dirty="0" smtClean="0"/>
              <a:t>9</a:t>
            </a:r>
            <a:r>
              <a:rPr lang="ko-KR" altLang="en-US" b="1" dirty="0" smtClean="0"/>
              <a:t>단계에서 사용될 수치 데이터를 계산할 필요가 있음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입력의 볼륨</a:t>
            </a:r>
            <a:r>
              <a:rPr lang="en-US" altLang="ko-KR" dirty="0" smtClean="0"/>
              <a:t>(</a:t>
            </a:r>
            <a:r>
              <a:rPr lang="ko-KR" altLang="en-US" dirty="0" smtClean="0"/>
              <a:t>매일 또는 </a:t>
            </a:r>
            <a:r>
              <a:rPr lang="ko-KR" altLang="en-US" dirty="0" err="1" smtClean="0"/>
              <a:t>시간별</a:t>
            </a:r>
            <a:r>
              <a:rPr lang="en-US" altLang="ko-KR" dirty="0" smtClean="0"/>
              <a:t>)</a:t>
            </a:r>
          </a:p>
          <a:p>
            <a:pPr lvl="1" eaLnBrk="1" hangingPunct="1"/>
            <a:r>
              <a:rPr lang="ko-KR" altLang="en-US" dirty="0" smtClean="0"/>
              <a:t>각각 출력되는 보고서의 크기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빈도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데드라인</a:t>
            </a:r>
            <a:endParaRPr lang="en-US" altLang="ko-KR" dirty="0" smtClean="0"/>
          </a:p>
          <a:p>
            <a:pPr lvl="1" eaLnBrk="1" hangingPunct="1"/>
            <a:r>
              <a:rPr lang="en-US" altLang="ko-KR" dirty="0" smtClean="0"/>
              <a:t>CPU</a:t>
            </a:r>
            <a:r>
              <a:rPr lang="ko-KR" altLang="en-US" dirty="0" smtClean="0"/>
              <a:t>와 대규모 저장장치 사이를 지나다니는 레코드의 크기와 수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각 파일의 크기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448520" cy="400110"/>
          </a:xfrm>
        </p:spPr>
        <p:txBody>
          <a:bodyPr/>
          <a:lstStyle/>
          <a:p>
            <a:pPr algn="ctr"/>
            <a:r>
              <a:rPr lang="en-US" altLang="ko-KR" dirty="0" smtClean="0"/>
              <a:t>8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규모를 결정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40</a:t>
            </a:fld>
            <a:endParaRPr lang="ko-KR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대규모 저장장치 요구사항들</a:t>
            </a:r>
            <a:endParaRPr lang="en-US" altLang="ko-KR" b="1" dirty="0" smtClean="0"/>
          </a:p>
          <a:p>
            <a:pPr lvl="3"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백업을 위한 대규모 저장장치</a:t>
            </a:r>
            <a:endParaRPr lang="en-US" altLang="ko-KR" b="1" dirty="0" smtClean="0"/>
          </a:p>
          <a:p>
            <a:pPr lvl="1"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입력 볼륨들에 대한 정보</a:t>
            </a:r>
            <a:endParaRPr lang="en-US" altLang="ko-KR" b="1" dirty="0" smtClean="0"/>
          </a:p>
          <a:p>
            <a:pPr lvl="1"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출력 디바이스</a:t>
            </a:r>
            <a:endParaRPr lang="en-US" altLang="ko-KR" b="1" dirty="0" smtClean="0"/>
          </a:p>
          <a:p>
            <a:pPr lvl="1"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기존의 하드웨어로 충분한가</a:t>
            </a:r>
            <a:r>
              <a:rPr lang="en-US" altLang="ko-KR" b="1" dirty="0" smtClean="0"/>
              <a:t>?</a:t>
            </a:r>
          </a:p>
          <a:p>
            <a:pPr lvl="1" eaLnBrk="1" hangingPunct="1"/>
            <a:r>
              <a:rPr lang="ko-KR" altLang="en-US" dirty="0" smtClean="0"/>
              <a:t>아니라면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다른 하드웨어를 추가 구매해야 하는지</a:t>
            </a:r>
            <a:r>
              <a:rPr lang="en-US" altLang="ko-KR" dirty="0" smtClean="0"/>
              <a:t>?</a:t>
            </a:r>
          </a:p>
          <a:p>
            <a:pPr lvl="1" eaLnBrk="1" hangingPunct="1"/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289834" cy="400110"/>
          </a:xfrm>
        </p:spPr>
        <p:txBody>
          <a:bodyPr/>
          <a:lstStyle/>
          <a:p>
            <a:pPr algn="ctr"/>
            <a:r>
              <a:rPr lang="en-US" altLang="ko-KR" dirty="0" smtClean="0"/>
              <a:t>9</a:t>
            </a:r>
            <a:r>
              <a:rPr lang="ko-KR" altLang="en-US" dirty="0" smtClean="0"/>
              <a:t>단계</a:t>
            </a:r>
            <a:r>
              <a:rPr lang="en-US" altLang="ko-KR" dirty="0" smtClean="0"/>
              <a:t>: </a:t>
            </a:r>
            <a:r>
              <a:rPr lang="ko-KR" altLang="en-US" dirty="0" smtClean="0"/>
              <a:t>하드웨어 요구사항들을 결정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41</a:t>
            </a:fld>
            <a:endParaRPr lang="ko-KR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12.3  </a:t>
            </a:r>
            <a:r>
              <a:rPr lang="ko-KR" altLang="en-US" dirty="0" smtClean="0"/>
              <a:t>구조적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시스템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2816"/>
            <a:ext cx="8435280" cy="435334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응답 시간을 결정하는데 사용될 수 없음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입력</a:t>
            </a:r>
            <a:r>
              <a:rPr lang="en-US" altLang="ko-KR" b="1" dirty="0" smtClean="0"/>
              <a:t>-</a:t>
            </a:r>
            <a:r>
              <a:rPr lang="ko-KR" altLang="en-US" b="1" dirty="0" smtClean="0"/>
              <a:t>출력 채널들의 수는 개략적으로만 추측되어짐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CPU </a:t>
            </a:r>
            <a:r>
              <a:rPr lang="ko-KR" altLang="en-US" b="1" dirty="0" smtClean="0"/>
              <a:t>크기와 타이밍도 정확히 추정될 수 없음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그럼에도 불구하고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모든 다른 기법들보다는 공정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err="1" smtClean="0"/>
              <a:t>Gane</a:t>
            </a:r>
            <a:r>
              <a:rPr lang="ko-KR" altLang="en-US" dirty="0" smtClean="0"/>
              <a:t>과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Sarsen</a:t>
            </a:r>
            <a:r>
              <a:rPr lang="en-US" altLang="ko-KR" dirty="0" smtClean="0"/>
              <a:t>/De Marco/ Yourdon</a:t>
            </a:r>
            <a:r>
              <a:rPr lang="ko-KR" altLang="en-US" dirty="0" smtClean="0"/>
              <a:t>의 접근법이 소프트웨어 산업에 가져다주는 이점들을 간과해서는 안됨</a:t>
            </a:r>
            <a:endParaRPr lang="en-US" altLang="ko-KR" dirty="0" smtClean="0"/>
          </a:p>
          <a:p>
            <a:pPr lvl="1" eaLnBrk="1" hangingPunct="1"/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176712" cy="400110"/>
          </a:xfrm>
        </p:spPr>
        <p:txBody>
          <a:bodyPr/>
          <a:lstStyle/>
          <a:p>
            <a:pPr algn="ctr"/>
            <a:r>
              <a:rPr lang="en-US" altLang="ko-KR" dirty="0" err="1" smtClean="0"/>
              <a:t>Gane</a:t>
            </a:r>
            <a:r>
              <a:rPr lang="ko-KR" altLang="en-US" dirty="0" smtClean="0"/>
              <a:t>과 </a:t>
            </a:r>
            <a:r>
              <a:rPr lang="en-US" altLang="ko-KR" dirty="0" err="1" smtClean="0"/>
              <a:t>Sarsen</a:t>
            </a:r>
            <a:r>
              <a:rPr lang="ko-KR" altLang="en-US" dirty="0" smtClean="0"/>
              <a:t>의 기법에 문제점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42</a:t>
            </a:fld>
            <a:endParaRPr lang="ko-KR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12.4  </a:t>
            </a:r>
            <a:r>
              <a:rPr lang="ko-KR" altLang="en-US" dirty="0" smtClean="0"/>
              <a:t>구조적 시스템 분석</a:t>
            </a:r>
            <a:r>
              <a:rPr lang="en-US" altLang="ko-KR" dirty="0" smtClean="0"/>
              <a:t>: MSG Foundation </a:t>
            </a:r>
            <a:r>
              <a:rPr lang="ko-KR" altLang="en-US" dirty="0" smtClean="0"/>
              <a:t>사례 연구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smtClean="0"/>
              <a:t>데이터 흐름 다이어그램</a:t>
            </a:r>
            <a:endParaRPr lang="ko-KR" altLang="en-US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01647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MSG </a:t>
            </a:r>
            <a:r>
              <a:rPr lang="ko-KR" altLang="en-US" dirty="0" smtClean="0"/>
              <a:t>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43</a:t>
            </a:fld>
            <a:endParaRPr lang="ko-KR" altLang="en-US"/>
          </a:p>
        </p:txBody>
      </p:sp>
      <p:pic>
        <p:nvPicPr>
          <p:cNvPr id="7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1880" y="1773238"/>
            <a:ext cx="4464496" cy="45365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12.4  </a:t>
            </a:r>
            <a:r>
              <a:rPr lang="ko-KR" altLang="en-US" dirty="0" smtClean="0"/>
              <a:t>구조적 시스템 분석</a:t>
            </a:r>
            <a:r>
              <a:rPr lang="en-US" altLang="ko-KR" dirty="0" smtClean="0"/>
              <a:t>: MSG Foundation </a:t>
            </a:r>
            <a:r>
              <a:rPr lang="ko-KR" altLang="en-US" dirty="0" smtClean="0"/>
              <a:t>사례 연구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DFD</a:t>
            </a:r>
            <a:r>
              <a:rPr lang="ko-KR" altLang="en-US" b="1" dirty="0" smtClean="0"/>
              <a:t>에 반영된 것처럼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사용자는 다음과 같은 세가지 다른 유형의 오퍼레이션을 수행할 수 있음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>
              <a:buNone/>
            </a:pPr>
            <a:r>
              <a:rPr lang="en-US" altLang="ko-KR" b="1" dirty="0" smtClean="0"/>
              <a:t>1.	</a:t>
            </a:r>
            <a:r>
              <a:rPr lang="ko-KR" altLang="en-US" b="1" dirty="0" smtClean="0"/>
              <a:t>투자 데이터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대출 데이터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운영 비용 데이터를 갱신</a:t>
            </a:r>
            <a:r>
              <a:rPr lang="en-US" altLang="ko-KR" b="1" dirty="0" smtClean="0"/>
              <a:t>:</a:t>
            </a:r>
          </a:p>
          <a:p>
            <a:pPr lvl="1" eaLnBrk="1" hangingPunct="1"/>
            <a:r>
              <a:rPr lang="en-US" altLang="ko-KR" dirty="0" smtClean="0"/>
              <a:t>USER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update_request</a:t>
            </a:r>
            <a:r>
              <a:rPr lang="ko-KR" altLang="en-US" dirty="0" smtClean="0"/>
              <a:t>를 입력</a:t>
            </a:r>
            <a:endParaRPr lang="en-US" altLang="ko-KR" sz="1800" dirty="0" smtClean="0"/>
          </a:p>
          <a:p>
            <a:pPr lvl="1" eaLnBrk="1" hangingPunct="1"/>
            <a:r>
              <a:rPr lang="ko-KR" altLang="en-US" dirty="0" smtClean="0"/>
              <a:t>투자 데이터를 갱신하기 위해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perform_selected_update</a:t>
            </a:r>
            <a:r>
              <a:rPr lang="en-US" altLang="ko-KR" dirty="0" smtClean="0"/>
              <a:t> </a:t>
            </a:r>
            <a:r>
              <a:rPr lang="ko-KR" altLang="en-US" dirty="0" smtClean="0"/>
              <a:t>프로세스는 </a:t>
            </a:r>
            <a:r>
              <a:rPr lang="en-US" altLang="ko-KR" dirty="0" smtClean="0"/>
              <a:t>USER</a:t>
            </a:r>
            <a:r>
              <a:rPr lang="ko-KR" altLang="en-US" dirty="0" smtClean="0"/>
              <a:t>에게 </a:t>
            </a:r>
            <a:r>
              <a:rPr lang="en-US" altLang="ko-KR" dirty="0" err="1" smtClean="0"/>
              <a:t>update_investment_details</a:t>
            </a:r>
            <a:r>
              <a:rPr lang="ko-KR" altLang="en-US" dirty="0" smtClean="0"/>
              <a:t>를 요청하고</a:t>
            </a:r>
            <a:r>
              <a:rPr lang="en-US" altLang="ko-KR" dirty="0" smtClean="0"/>
              <a:t>, INVESTMENT _DATA </a:t>
            </a:r>
            <a:r>
              <a:rPr lang="ko-KR" altLang="en-US" dirty="0" smtClean="0"/>
              <a:t>데이터 저장소에 그것들을 보냄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모기지 데이터나 비용 데이터도 유사하게 갱신</a:t>
            </a:r>
            <a:endParaRPr lang="en-US" altLang="ko-KR" sz="2000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168600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세가지 유형의 오퍼레이션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44</a:t>
            </a:fld>
            <a:endParaRPr lang="ko-KR" alt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12.4  </a:t>
            </a:r>
            <a:r>
              <a:rPr lang="ko-KR" altLang="en-US" dirty="0" smtClean="0"/>
              <a:t>구조적 시스템 분석</a:t>
            </a:r>
            <a:r>
              <a:rPr lang="en-US" altLang="ko-KR" dirty="0" smtClean="0"/>
              <a:t>: MSG Foundation </a:t>
            </a:r>
            <a:r>
              <a:rPr lang="ko-KR" altLang="en-US" dirty="0" smtClean="0"/>
              <a:t>사례 연구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b="1" dirty="0" smtClean="0"/>
              <a:t>2.	</a:t>
            </a:r>
            <a:r>
              <a:rPr lang="ko-KR" altLang="en-US" b="1" dirty="0" smtClean="0"/>
              <a:t>투자나 대출 목록을 인쇄</a:t>
            </a:r>
            <a:r>
              <a:rPr lang="en-US" altLang="ko-KR" b="1" dirty="0" smtClean="0"/>
              <a:t>:</a:t>
            </a:r>
          </a:p>
          <a:p>
            <a:pPr lvl="1" eaLnBrk="1" hangingPunct="1"/>
            <a:r>
              <a:rPr lang="ko-KR" altLang="en-US" dirty="0" smtClean="0"/>
              <a:t>투자 목록을 인쇄하기 위해 </a:t>
            </a:r>
            <a:r>
              <a:rPr lang="en-US" altLang="ko-KR" dirty="0" smtClean="0"/>
              <a:t>USER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investment_report_request</a:t>
            </a:r>
            <a:r>
              <a:rPr lang="ko-KR" altLang="en-US" dirty="0" smtClean="0"/>
              <a:t>를 입력</a:t>
            </a:r>
          </a:p>
          <a:p>
            <a:pPr lvl="1" eaLnBrk="1" hangingPunct="1"/>
            <a:r>
              <a:rPr lang="ko-KR" altLang="en-US" dirty="0" smtClean="0"/>
              <a:t>그 후 </a:t>
            </a:r>
            <a:r>
              <a:rPr lang="en-US" altLang="ko-KR" dirty="0" err="1" smtClean="0"/>
              <a:t>generate_listing_of_investments</a:t>
            </a:r>
            <a:r>
              <a:rPr lang="en-US" altLang="ko-KR" dirty="0" smtClean="0"/>
              <a:t> </a:t>
            </a:r>
            <a:r>
              <a:rPr lang="ko-KR" altLang="en-US" dirty="0" smtClean="0"/>
              <a:t>프로세스는 </a:t>
            </a:r>
            <a:r>
              <a:rPr lang="en-US" altLang="ko-KR" dirty="0" smtClean="0"/>
              <a:t>INVESTMENT_DATA </a:t>
            </a:r>
            <a:r>
              <a:rPr lang="ko-KR" altLang="en-US" dirty="0" smtClean="0"/>
              <a:t>저장소로부터 투자 데이터 획득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그 후 보고서를 인쇄</a:t>
            </a:r>
          </a:p>
          <a:p>
            <a:pPr lvl="1" eaLnBrk="1" hangingPunct="1"/>
            <a:r>
              <a:rPr lang="ko-KR" altLang="en-US" dirty="0" smtClean="0"/>
              <a:t>대출 목록의 인쇄도 </a:t>
            </a:r>
            <a:r>
              <a:rPr lang="ko-KR" altLang="en-US" dirty="0" err="1" smtClean="0"/>
              <a:t>비슷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7" y="1124744"/>
            <a:ext cx="3184525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세가지 유형의 오퍼레이션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45</a:t>
            </a:fld>
            <a:endParaRPr lang="ko-KR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12.4  </a:t>
            </a:r>
            <a:r>
              <a:rPr lang="ko-KR" altLang="en-US" dirty="0" smtClean="0"/>
              <a:t>구조적 시스템 분석</a:t>
            </a:r>
            <a:r>
              <a:rPr lang="en-US" altLang="ko-KR" dirty="0" smtClean="0"/>
              <a:t>: MSG Foundation </a:t>
            </a:r>
            <a:r>
              <a:rPr lang="ko-KR" altLang="en-US" dirty="0" smtClean="0"/>
              <a:t>사례 연구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None/>
            </a:pPr>
            <a:r>
              <a:rPr lang="en-US" altLang="ko-KR" b="1" dirty="0" smtClean="0"/>
              <a:t>3.	</a:t>
            </a:r>
            <a:r>
              <a:rPr lang="ko-KR" altLang="en-US" b="1" dirty="0" err="1" smtClean="0"/>
              <a:t>일주일동안</a:t>
            </a:r>
            <a:r>
              <a:rPr lang="ko-KR" altLang="en-US" b="1" dirty="0" smtClean="0"/>
              <a:t> 대출에 사용할 자금을 보여주는 보고서를 인쇄</a:t>
            </a:r>
            <a:r>
              <a:rPr lang="en-US" altLang="ko-KR" b="1" dirty="0" smtClean="0"/>
              <a:t>:</a:t>
            </a:r>
          </a:p>
          <a:p>
            <a:pPr lvl="1" eaLnBrk="1" hangingPunct="1"/>
            <a:r>
              <a:rPr lang="en-US" altLang="ko-KR" dirty="0" smtClean="0"/>
              <a:t>USER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funds_availablility_report_repuest</a:t>
            </a:r>
            <a:r>
              <a:rPr lang="ko-KR" altLang="en-US" dirty="0" smtClean="0"/>
              <a:t>를 입력</a:t>
            </a:r>
            <a:r>
              <a:rPr lang="en-US" altLang="ko-KR" dirty="0" smtClean="0"/>
              <a:t>  </a:t>
            </a:r>
          </a:p>
          <a:p>
            <a:pPr lvl="1" eaLnBrk="1" hangingPunct="1"/>
            <a:r>
              <a:rPr lang="en-US" altLang="ko-KR" dirty="0" err="1" smtClean="0"/>
              <a:t>최근</a:t>
            </a:r>
            <a:r>
              <a:rPr lang="en-US" altLang="ko-KR" dirty="0" smtClean="0"/>
              <a:t> 한 </a:t>
            </a:r>
            <a:r>
              <a:rPr lang="en-US" altLang="ko-KR" dirty="0" err="1" smtClean="0"/>
              <a:t>주동안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대출을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위해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이용가능한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금액이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얼마인지를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결정하기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위해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compute_availability_of_funds_and_generate</a:t>
            </a:r>
            <a:r>
              <a:rPr lang="en-US" altLang="ko-KR" dirty="0" smtClean="0"/>
              <a:t> _</a:t>
            </a:r>
            <a:r>
              <a:rPr lang="en-US" altLang="ko-KR" dirty="0" err="1" smtClean="0"/>
              <a:t>funds_report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프로세스는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다음과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같은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데이터</a:t>
            </a:r>
            <a:r>
              <a:rPr lang="en-US" altLang="ko-KR" dirty="0" smtClean="0"/>
              <a:t> </a:t>
            </a:r>
            <a:r>
              <a:rPr lang="ko-KR" altLang="en-US" dirty="0" smtClean="0"/>
              <a:t>획득</a:t>
            </a:r>
            <a:endParaRPr lang="en-US" altLang="ko-KR" dirty="0" smtClean="0"/>
          </a:p>
          <a:p>
            <a:pPr lvl="2" eaLnBrk="1" hangingPunct="1"/>
            <a:r>
              <a:rPr lang="en-US" altLang="ko-KR" dirty="0" smtClean="0"/>
              <a:t>INVESTMENT_DATA – </a:t>
            </a:r>
            <a:r>
              <a:rPr lang="ko-KR" altLang="en-US" dirty="0" smtClean="0"/>
              <a:t>저장소로부터 </a:t>
            </a:r>
            <a:r>
              <a:rPr lang="en-US" altLang="ko-KR" dirty="0" err="1" smtClean="0"/>
              <a:t>investment_details</a:t>
            </a:r>
            <a:r>
              <a:rPr lang="ko-KR" altLang="en-US" dirty="0" smtClean="0"/>
              <a:t>를 얻고 투자에 대해 예상되는 전체 연 간 수익을 계산</a:t>
            </a:r>
            <a:endParaRPr lang="en-US" altLang="ko-KR" dirty="0" smtClean="0"/>
          </a:p>
          <a:p>
            <a:pPr lvl="2" eaLnBrk="1" hangingPunct="1"/>
            <a:r>
              <a:rPr lang="en-US" altLang="ko-KR" dirty="0" smtClean="0"/>
              <a:t>MORTGAGE_DATA – </a:t>
            </a:r>
            <a:r>
              <a:rPr lang="ko-KR" altLang="en-US" dirty="0" smtClean="0"/>
              <a:t>저장소로부터 </a:t>
            </a:r>
            <a:r>
              <a:rPr lang="en-US" altLang="ko-KR" dirty="0" err="1" smtClean="0"/>
              <a:t>mortgage_details</a:t>
            </a:r>
            <a:r>
              <a:rPr lang="ko-KR" altLang="en-US" dirty="0" smtClean="0"/>
              <a:t>를 얻고 </a:t>
            </a:r>
            <a:r>
              <a:rPr lang="ko-KR" altLang="en-US" dirty="0" err="1" smtClean="0"/>
              <a:t>한주동안</a:t>
            </a:r>
            <a:r>
              <a:rPr lang="ko-KR" altLang="en-US" dirty="0" smtClean="0"/>
              <a:t> 기대되는 수입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한주동안</a:t>
            </a:r>
            <a:r>
              <a:rPr lang="ko-KR" altLang="en-US" dirty="0" smtClean="0"/>
              <a:t> 기대되는 대출 지불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한주동안</a:t>
            </a:r>
            <a:r>
              <a:rPr lang="ko-KR" altLang="en-US" dirty="0" smtClean="0"/>
              <a:t> 기대되는 보조금을 계산</a:t>
            </a:r>
          </a:p>
          <a:p>
            <a:pPr lvl="2" eaLnBrk="1" hangingPunct="1"/>
            <a:r>
              <a:rPr lang="en-US" altLang="ko-KR" dirty="0" smtClean="0"/>
              <a:t>EXPENSES_DATA – </a:t>
            </a:r>
            <a:r>
              <a:rPr lang="ko-KR" altLang="en-US" dirty="0" smtClean="0"/>
              <a:t>저장소로부터 </a:t>
            </a:r>
            <a:r>
              <a:rPr lang="en-US" altLang="ko-KR" dirty="0" err="1" smtClean="0"/>
              <a:t>annual_operting_expenses</a:t>
            </a:r>
            <a:r>
              <a:rPr lang="ko-KR" altLang="en-US" dirty="0" smtClean="0"/>
              <a:t>를 얻고 기대되는 연간 운영 비용을 계산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그 후 </a:t>
            </a:r>
            <a:r>
              <a:rPr lang="en-US" altLang="ko-KR" dirty="0" err="1" smtClean="0"/>
              <a:t>compute_availability_of_funds_and_generate_funds_report</a:t>
            </a:r>
            <a:r>
              <a:rPr lang="en-US" altLang="ko-KR" dirty="0" smtClean="0"/>
              <a:t> </a:t>
            </a:r>
            <a:r>
              <a:rPr lang="ko-KR" altLang="en-US" dirty="0" smtClean="0"/>
              <a:t>프로세스는 </a:t>
            </a:r>
            <a:r>
              <a:rPr lang="en-US" altLang="ko-KR" dirty="0" smtClean="0"/>
              <a:t>available _</a:t>
            </a:r>
            <a:r>
              <a:rPr lang="en-US" altLang="ko-KR" dirty="0" err="1" smtClean="0"/>
              <a:t>funds_for_week</a:t>
            </a:r>
            <a:r>
              <a:rPr lang="ko-KR" altLang="en-US" dirty="0" smtClean="0"/>
              <a:t>을 계산하기 위해 이 결과를 이용하고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보고서 서식을 만들고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보고서를 인쇄</a:t>
            </a:r>
          </a:p>
          <a:p>
            <a:pPr lvl="1" eaLnBrk="1" hangingPunct="1"/>
            <a:endParaRPr lang="ko-KR" altLang="en-US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184525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세가지 유형의 오퍼레이션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46</a:t>
            </a:fld>
            <a:endParaRPr lang="ko-KR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12.5  </a:t>
            </a:r>
            <a:r>
              <a:rPr lang="ko-KR" altLang="en-US" dirty="0" smtClean="0"/>
              <a:t>다른 </a:t>
            </a:r>
            <a:r>
              <a:rPr lang="ko-KR" altLang="en-US" dirty="0" err="1" smtClean="0"/>
              <a:t>반정형</a:t>
            </a:r>
            <a:r>
              <a:rPr lang="ko-KR" altLang="en-US" dirty="0" smtClean="0"/>
              <a:t> 기법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고전적 분석을 위한 </a:t>
            </a:r>
            <a:r>
              <a:rPr lang="ko-KR" altLang="en-US" b="1" dirty="0" err="1" smtClean="0"/>
              <a:t>반정형</a:t>
            </a:r>
            <a:r>
              <a:rPr lang="ko-KR" altLang="en-US" b="1" dirty="0" smtClean="0"/>
              <a:t> 기법들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PSL/PSA</a:t>
            </a:r>
          </a:p>
          <a:p>
            <a:pPr lvl="1" eaLnBrk="1" hangingPunct="1"/>
            <a:r>
              <a:rPr lang="en-US" altLang="ko-KR" dirty="0" smtClean="0"/>
              <a:t>SADT</a:t>
            </a:r>
          </a:p>
          <a:p>
            <a:pPr lvl="1" eaLnBrk="1" hangingPunct="1"/>
            <a:r>
              <a:rPr lang="en-US" altLang="ko-KR" dirty="0" smtClean="0"/>
              <a:t>SREM</a:t>
            </a:r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456632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Semiformal Techniques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47</a:t>
            </a:fld>
            <a:endParaRPr lang="ko-KR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12.6  ERM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반</a:t>
            </a:r>
            <a:r>
              <a:rPr lang="en-US" altLang="ko-KR" b="1" dirty="0" smtClean="0"/>
              <a:t>-</a:t>
            </a:r>
            <a:r>
              <a:rPr lang="ko-KR" altLang="en-US" b="1" dirty="0" smtClean="0"/>
              <a:t>정형 데이터 중심 기법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데이터베이스를 명세화하는데 폭넓게 사용</a:t>
            </a:r>
            <a:endParaRPr lang="en-US" altLang="ko-KR" dirty="0" smtClean="0"/>
          </a:p>
          <a:p>
            <a:pPr lvl="1" eaLnBrk="1" hangingPunct="1"/>
            <a:r>
              <a:rPr lang="en-US" altLang="ko-KR" dirty="0" smtClean="0"/>
              <a:t>Example:</a:t>
            </a:r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520528" cy="400110"/>
          </a:xfrm>
        </p:spPr>
        <p:txBody>
          <a:bodyPr/>
          <a:lstStyle/>
          <a:p>
            <a:pPr algn="ctr"/>
            <a:r>
              <a:rPr lang="ko-KR" altLang="en-US" dirty="0" err="1" smtClean="0"/>
              <a:t>엔티티</a:t>
            </a:r>
            <a:r>
              <a:rPr lang="en-US" altLang="ko-KR" dirty="0" smtClean="0"/>
              <a:t>-</a:t>
            </a:r>
            <a:r>
              <a:rPr lang="ko-KR" altLang="en-US" dirty="0" smtClean="0"/>
              <a:t>관계 모델링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48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27462" y="3140968"/>
            <a:ext cx="1489075" cy="26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12.6  ERM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다</a:t>
            </a:r>
            <a:r>
              <a:rPr lang="en-US" altLang="ko-KR" b="1" dirty="0" smtClean="0"/>
              <a:t>-</a:t>
            </a:r>
            <a:r>
              <a:rPr lang="ko-KR" altLang="en-US" b="1" dirty="0" smtClean="0"/>
              <a:t>대</a:t>
            </a:r>
            <a:r>
              <a:rPr lang="en-US" altLang="ko-KR" b="1" dirty="0" smtClean="0"/>
              <a:t>-</a:t>
            </a:r>
            <a:r>
              <a:rPr lang="ko-KR" altLang="en-US" b="1" dirty="0" smtClean="0"/>
              <a:t>다 </a:t>
            </a:r>
            <a:r>
              <a:rPr lang="en-US" altLang="ko-KR" b="1" dirty="0" smtClean="0"/>
              <a:t>ERD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535237" cy="400110"/>
          </a:xfrm>
        </p:spPr>
        <p:txBody>
          <a:bodyPr/>
          <a:lstStyle/>
          <a:p>
            <a:pPr algn="ctr"/>
            <a:r>
              <a:rPr lang="ko-KR" altLang="en-US" dirty="0" err="1" smtClean="0"/>
              <a:t>엔티티</a:t>
            </a:r>
            <a:r>
              <a:rPr lang="en-US" altLang="ko-KR" dirty="0" smtClean="0"/>
              <a:t>-</a:t>
            </a:r>
            <a:r>
              <a:rPr lang="ko-KR" altLang="en-US" dirty="0" smtClean="0"/>
              <a:t>관계 모델링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49</a:t>
            </a:fld>
            <a:endParaRPr lang="ko-KR" altLang="en-US"/>
          </a:p>
        </p:txBody>
      </p:sp>
      <p:pic>
        <p:nvPicPr>
          <p:cNvPr id="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9337" y="2492896"/>
            <a:ext cx="1965325" cy="193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  </a:t>
            </a:r>
            <a:r>
              <a:rPr lang="ko-KR" altLang="en-US" dirty="0" smtClean="0"/>
              <a:t>명세 문서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명세 문서 </a:t>
            </a:r>
            <a:r>
              <a:rPr lang="en-US" altLang="ko-KR" b="1" dirty="0" smtClean="0"/>
              <a:t>–</a:t>
            </a:r>
            <a:r>
              <a:rPr lang="ko-KR" altLang="en-US" b="1" dirty="0" smtClean="0"/>
              <a:t> 클라이언트와 개발자간에 협약서</a:t>
            </a:r>
            <a:r>
              <a:rPr lang="en-US" altLang="ko-KR" b="1" dirty="0" smtClean="0"/>
              <a:t>(contract)</a:t>
            </a:r>
          </a:p>
          <a:p>
            <a:pPr lvl="4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전형적인 제약조건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인도 마감일</a:t>
            </a:r>
            <a:r>
              <a:rPr lang="en-US" altLang="ko-KR" dirty="0" smtClean="0"/>
              <a:t>(Deadline) </a:t>
            </a:r>
          </a:p>
          <a:p>
            <a:pPr lvl="1" eaLnBrk="1" hangingPunct="1"/>
            <a:r>
              <a:rPr lang="ko-KR" altLang="en-US" dirty="0" smtClean="0"/>
              <a:t>동시에 사용 가능</a:t>
            </a:r>
            <a:r>
              <a:rPr lang="en-US" altLang="ko-KR" dirty="0" smtClean="0"/>
              <a:t>(Parallel running)</a:t>
            </a:r>
          </a:p>
          <a:p>
            <a:pPr lvl="1" eaLnBrk="1" hangingPunct="1"/>
            <a:r>
              <a:rPr lang="ko-KR" altLang="en-US" dirty="0" err="1" smtClean="0"/>
              <a:t>이식성</a:t>
            </a:r>
            <a:r>
              <a:rPr lang="en-US" altLang="ko-KR" dirty="0" smtClean="0"/>
              <a:t>(Portability)</a:t>
            </a:r>
          </a:p>
          <a:p>
            <a:pPr lvl="1" eaLnBrk="1" hangingPunct="1"/>
            <a:r>
              <a:rPr lang="ko-KR" altLang="en-US" dirty="0" smtClean="0"/>
              <a:t>신뢰성</a:t>
            </a:r>
            <a:r>
              <a:rPr lang="en-US" altLang="ko-KR" dirty="0" smtClean="0"/>
              <a:t>(Reliability)</a:t>
            </a:r>
          </a:p>
          <a:p>
            <a:pPr lvl="1" eaLnBrk="1" hangingPunct="1"/>
            <a:r>
              <a:rPr lang="ko-KR" altLang="en-US" dirty="0" smtClean="0"/>
              <a:t>빠른 응답 시간</a:t>
            </a:r>
            <a:r>
              <a:rPr lang="en-US" altLang="ko-KR" dirty="0" smtClean="0"/>
              <a:t>(Rapid response time)</a:t>
            </a:r>
          </a:p>
          <a:p>
            <a:pPr lvl="4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실시간 소프트웨어에서의 제약조건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엄격한 실시간 제약조건이 만족되어야만 함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952576" cy="400110"/>
          </a:xfrm>
        </p:spPr>
        <p:txBody>
          <a:bodyPr/>
          <a:lstStyle/>
          <a:p>
            <a:pPr algn="ctr"/>
            <a:r>
              <a:rPr lang="ko-KR" altLang="en-US" dirty="0" smtClean="0"/>
              <a:t>명세의 </a:t>
            </a:r>
            <a:r>
              <a:rPr lang="ko-KR" altLang="en-US" smtClean="0"/>
              <a:t>정의와 제약조건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</a:t>
            </a:fld>
            <a:endParaRPr lang="ko-KR" alt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12.6  ERM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보다 복잡한 </a:t>
            </a:r>
            <a:r>
              <a:rPr lang="en-US" altLang="ko-KR" b="1" dirty="0" smtClean="0"/>
              <a:t>ERD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535237" cy="400110"/>
          </a:xfrm>
        </p:spPr>
        <p:txBody>
          <a:bodyPr/>
          <a:lstStyle/>
          <a:p>
            <a:pPr algn="ctr"/>
            <a:r>
              <a:rPr lang="ko-KR" altLang="en-US" dirty="0" err="1" smtClean="0"/>
              <a:t>엔티티</a:t>
            </a:r>
            <a:r>
              <a:rPr lang="en-US" altLang="ko-KR" dirty="0" smtClean="0"/>
              <a:t>-</a:t>
            </a:r>
            <a:r>
              <a:rPr lang="ko-KR" altLang="en-US" dirty="0" smtClean="0"/>
              <a:t>관계 모델링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50</a:t>
            </a:fld>
            <a:endParaRPr lang="ko-KR" altLang="en-US"/>
          </a:p>
        </p:txBody>
      </p:sp>
      <p:pic>
        <p:nvPicPr>
          <p:cNvPr id="9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98762" y="2564904"/>
            <a:ext cx="3546475" cy="239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사례 연구</a:t>
            </a:r>
            <a:endParaRPr lang="en-US" altLang="ko-KR" b="1" dirty="0" smtClean="0"/>
          </a:p>
          <a:p>
            <a:pPr eaLnBrk="1" hangingPunct="1">
              <a:buNone/>
            </a:pPr>
            <a:r>
              <a:rPr lang="en-US" altLang="ko-KR" dirty="0" smtClean="0"/>
              <a:t>	</a:t>
            </a:r>
            <a:r>
              <a:rPr lang="ko-KR" altLang="en-US" dirty="0" smtClean="0"/>
              <a:t>금고는 </a:t>
            </a:r>
            <a:r>
              <a:rPr lang="en-US" altLang="ko-KR" dirty="0" smtClean="0"/>
              <a:t>1, 2, 3</a:t>
            </a:r>
            <a:r>
              <a:rPr lang="ko-KR" altLang="en-US" dirty="0" smtClean="0"/>
              <a:t>이라고 표기된 세 개의 위치 중 하나에 다이얼 자물쇠를 가지고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 다이얼은 왼쪽 또는 오른쪽</a:t>
            </a:r>
            <a:r>
              <a:rPr lang="en-US" altLang="ko-KR" dirty="0" smtClean="0"/>
              <a:t>(L 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R)</a:t>
            </a:r>
            <a:r>
              <a:rPr lang="ko-KR" altLang="en-US" dirty="0" smtClean="0"/>
              <a:t>으로 돌릴 수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언제든지 가능한 여섯 번의 다이얼의 이동은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즉</a:t>
            </a:r>
            <a:r>
              <a:rPr lang="en-US" altLang="ko-KR" dirty="0" smtClean="0"/>
              <a:t>, 1L, 1R, 2L, 2R, 3R, 3L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금고를 열 수 있는 다이얼 조합은 </a:t>
            </a:r>
            <a:r>
              <a:rPr lang="en-US" altLang="ko-KR" dirty="0" smtClean="0"/>
              <a:t>1L, 3R, 2L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다른 다이얼의 이동은 경고 </a:t>
            </a:r>
            <a:r>
              <a:rPr lang="ko-KR" altLang="en-US" dirty="0" err="1" smtClean="0"/>
              <a:t>알람을</a:t>
            </a:r>
            <a:r>
              <a:rPr lang="ko-KR" altLang="en-US" dirty="0" smtClean="0"/>
              <a:t> 울리게 된다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 eaLnBrk="1" hangingPunct="1">
              <a:buFont typeface="Webdings" charset="2"/>
              <a:buNone/>
            </a:pP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944464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유한 상태 기계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51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30313" y="4205288"/>
            <a:ext cx="6694487" cy="1798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상태들의 집합 </a:t>
            </a:r>
            <a:r>
              <a:rPr lang="en-US" altLang="ko-KR" b="1" dirty="0" smtClean="0"/>
              <a:t>J =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{Safe Locked, A, B, Safe Unlocked, Sound Alarm}</a:t>
            </a:r>
          </a:p>
          <a:p>
            <a:pPr lvl="1"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입력들의 집합 </a:t>
            </a:r>
            <a:r>
              <a:rPr lang="en-US" altLang="ko-KR" b="1" dirty="0" smtClean="0"/>
              <a:t>K =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{1L, 1R, 2L, 2R, 3L, 3R}</a:t>
            </a:r>
          </a:p>
          <a:p>
            <a:pPr lvl="1"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전이 함수 </a:t>
            </a:r>
            <a:r>
              <a:rPr lang="en-US" altLang="ko-KR" b="1" dirty="0" smtClean="0"/>
              <a:t>T</a:t>
            </a:r>
            <a:r>
              <a:rPr lang="ko-KR" altLang="en-US" b="1" dirty="0" smtClean="0"/>
              <a:t>는 다음 슬라이드에 표 형식으로 묘사</a:t>
            </a:r>
          </a:p>
          <a:p>
            <a:pPr lvl="1"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초기 상태 </a:t>
            </a:r>
            <a:r>
              <a:rPr lang="en-US" altLang="ko-KR" b="1" dirty="0" smtClean="0"/>
              <a:t>S =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Safe Locked</a:t>
            </a:r>
            <a:endParaRPr lang="en-US" altLang="ko-KR" sz="2000" b="1" dirty="0" smtClean="0"/>
          </a:p>
          <a:p>
            <a:pPr lvl="1" eaLnBrk="1" hangingPunct="1"/>
            <a:endParaRPr lang="en-US" altLang="ko-KR" sz="1800" b="1" dirty="0" smtClean="0"/>
          </a:p>
          <a:p>
            <a:pPr eaLnBrk="1" hangingPunct="1"/>
            <a:r>
              <a:rPr lang="ko-KR" altLang="en-US" b="1" dirty="0" smtClean="0"/>
              <a:t>최종 상태들의 집합 </a:t>
            </a:r>
            <a:r>
              <a:rPr lang="en-US" altLang="ko-KR" b="1" dirty="0" smtClean="0"/>
              <a:t>F =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{Safe Locked, Sound Alarm}</a:t>
            </a:r>
          </a:p>
          <a:p>
            <a:pPr eaLnBrk="1" hangingPunct="1"/>
            <a:endParaRPr lang="en-US" altLang="ko-KR" b="1" dirty="0" smtClean="0"/>
          </a:p>
          <a:p>
            <a:pPr eaLnBrk="1" hangingPunct="1"/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168600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Finite State Machines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52</a:t>
            </a:fld>
            <a:endParaRPr lang="ko-KR" alt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smtClean="0"/>
              <a:t>전이 함수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168600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Finite State Machines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53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3199" y="2420888"/>
            <a:ext cx="7597601" cy="2225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FSM</a:t>
            </a:r>
            <a:r>
              <a:rPr lang="ko-KR" altLang="en-US" b="1" dirty="0" smtClean="0"/>
              <a:t>에 각 전이는 다음과 같은 형식을 가짐</a:t>
            </a:r>
            <a:endParaRPr lang="en-US" altLang="ko-KR" b="1" dirty="0" smtClean="0"/>
          </a:p>
          <a:p>
            <a:pPr eaLnBrk="1" hangingPunct="1">
              <a:buNone/>
            </a:pPr>
            <a:r>
              <a:rPr lang="en-US" altLang="ko-KR" sz="2000" b="1" dirty="0" smtClean="0"/>
              <a:t>	current state </a:t>
            </a:r>
            <a:r>
              <a:rPr lang="en-US" altLang="ko-KR" sz="2000" dirty="0" smtClean="0"/>
              <a:t>[menu] and </a:t>
            </a:r>
            <a:r>
              <a:rPr lang="en-US" altLang="ko-KR" sz="2000" b="1" dirty="0" smtClean="0"/>
              <a:t>event</a:t>
            </a:r>
            <a:r>
              <a:rPr lang="en-US" altLang="ko-KR" sz="2000" dirty="0" smtClean="0"/>
              <a:t> [option selected]  Þ  </a:t>
            </a:r>
            <a:r>
              <a:rPr lang="en-US" altLang="ko-KR" sz="2000" b="1" dirty="0" smtClean="0"/>
              <a:t>new state</a:t>
            </a:r>
            <a:r>
              <a:rPr lang="en-US" altLang="ko-KR" sz="2000" dirty="0" smtClean="0"/>
              <a:t>	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술어</a:t>
            </a:r>
            <a:r>
              <a:rPr lang="en-US" altLang="ko-KR" b="1" dirty="0" smtClean="0"/>
              <a:t>(predicate)</a:t>
            </a:r>
            <a:r>
              <a:rPr lang="ko-KR" altLang="en-US" b="1" dirty="0" smtClean="0"/>
              <a:t>를 추가한 확장된 표준 </a:t>
            </a:r>
            <a:r>
              <a:rPr lang="en-US" altLang="ko-KR" b="1" dirty="0" smtClean="0"/>
              <a:t>FSM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전이 규칙</a:t>
            </a:r>
            <a:r>
              <a:rPr lang="en-US" altLang="ko-KR" b="1" dirty="0" smtClean="0"/>
              <a:t>(Transition rules)</a:t>
            </a:r>
            <a:r>
              <a:rPr lang="ko-KR" altLang="en-US" b="1" dirty="0" smtClean="0"/>
              <a:t>은 다음과 같은 형식을 취함</a:t>
            </a:r>
            <a:endParaRPr lang="en-US" altLang="ko-KR" b="1" dirty="0" smtClean="0"/>
          </a:p>
          <a:p>
            <a:pPr eaLnBrk="1" hangingPunct="1">
              <a:buNone/>
            </a:pPr>
            <a:r>
              <a:rPr lang="en-US" altLang="ko-KR" sz="2000" b="1" dirty="0" smtClean="0"/>
              <a:t>	current state</a:t>
            </a:r>
            <a:r>
              <a:rPr lang="en-US" altLang="ko-KR" sz="2000" dirty="0" smtClean="0"/>
              <a:t> and </a:t>
            </a:r>
            <a:r>
              <a:rPr lang="en-US" altLang="ko-KR" sz="2000" b="1" dirty="0" smtClean="0"/>
              <a:t>event</a:t>
            </a:r>
            <a:r>
              <a:rPr lang="en-US" altLang="ko-KR" sz="2000" dirty="0" smtClean="0"/>
              <a:t> and </a:t>
            </a:r>
            <a:r>
              <a:rPr lang="en-US" altLang="ko-KR" sz="2000" b="1" dirty="0" smtClean="0"/>
              <a:t>predicate</a:t>
            </a:r>
            <a:r>
              <a:rPr lang="en-US" altLang="ko-KR" sz="2000" dirty="0" smtClean="0"/>
              <a:t>  Þ  </a:t>
            </a:r>
            <a:r>
              <a:rPr lang="en-US" altLang="ko-KR" sz="2000" b="1" dirty="0" smtClean="0"/>
              <a:t>new state</a:t>
            </a:r>
            <a:r>
              <a:rPr lang="en-US" altLang="ko-KR" sz="2000" dirty="0" smtClean="0"/>
              <a:t>	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736552" cy="400110"/>
          </a:xfrm>
        </p:spPr>
        <p:txBody>
          <a:bodyPr/>
          <a:lstStyle/>
          <a:p>
            <a:pPr algn="ctr"/>
            <a:r>
              <a:rPr lang="ko-KR" altLang="en-US" smtClean="0"/>
              <a:t>확장된 유한 상태 기계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54</a:t>
            </a:fld>
            <a:endParaRPr lang="ko-KR" alt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ko-KR" dirty="0" smtClean="0">
                <a:ea typeface="ＭＳ Ｐゴシック" charset="-128"/>
              </a:rPr>
              <a:t>	</a:t>
            </a:r>
            <a:r>
              <a:rPr lang="ko-KR" altLang="en-US" dirty="0" smtClean="0"/>
              <a:t>이 문제는 다음에 나오는 제약들 아래서 </a:t>
            </a:r>
            <a:r>
              <a:rPr lang="en-US" altLang="ko-KR" dirty="0" smtClean="0"/>
              <a:t>n </a:t>
            </a:r>
            <a:r>
              <a:rPr lang="ko-KR" altLang="en-US" dirty="0" smtClean="0"/>
              <a:t>엘리베이터들이 </a:t>
            </a:r>
            <a:r>
              <a:rPr lang="en-US" altLang="ko-KR" dirty="0" smtClean="0"/>
              <a:t>m </a:t>
            </a:r>
            <a:r>
              <a:rPr lang="ko-KR" altLang="en-US" dirty="0" smtClean="0"/>
              <a:t>층들을 이동하는데 요구되는 </a:t>
            </a:r>
            <a:r>
              <a:rPr lang="ko-KR" altLang="en-US" dirty="0" err="1" smtClean="0"/>
              <a:t>로직과</a:t>
            </a:r>
            <a:r>
              <a:rPr lang="ko-KR" altLang="en-US" dirty="0" smtClean="0"/>
              <a:t> 관련이 있다</a:t>
            </a:r>
            <a:r>
              <a:rPr lang="en-US" altLang="ko-KR" dirty="0" smtClean="0"/>
              <a:t>. </a:t>
            </a:r>
            <a:endParaRPr lang="ko-KR" altLang="en-US" dirty="0" smtClean="0"/>
          </a:p>
          <a:p>
            <a:pPr marL="715963" indent="-715963">
              <a:buNone/>
            </a:pPr>
            <a:r>
              <a:rPr lang="en-US" altLang="ko-KR" dirty="0" smtClean="0"/>
              <a:t>    1:   </a:t>
            </a:r>
            <a:r>
              <a:rPr lang="ko-KR" altLang="en-US" dirty="0" smtClean="0"/>
              <a:t>각 엘리베이터</a:t>
            </a:r>
            <a:r>
              <a:rPr lang="en-US" altLang="ko-KR" dirty="0" smtClean="0"/>
              <a:t>(elevator)</a:t>
            </a:r>
            <a:r>
              <a:rPr lang="ko-KR" altLang="en-US" dirty="0" smtClean="0"/>
              <a:t>는 각 층에 하나씩 </a:t>
            </a:r>
            <a:r>
              <a:rPr lang="en-US" altLang="ko-KR" dirty="0" smtClean="0"/>
              <a:t>m</a:t>
            </a:r>
            <a:r>
              <a:rPr lang="ko-KR" altLang="en-US" dirty="0" smtClean="0"/>
              <a:t>개 버튼들의 집합을 가지고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 버튼</a:t>
            </a:r>
            <a:r>
              <a:rPr lang="en-US" altLang="ko-KR" dirty="0" smtClean="0"/>
              <a:t>(button)</a:t>
            </a:r>
            <a:r>
              <a:rPr lang="ko-KR" altLang="en-US" dirty="0" smtClean="0"/>
              <a:t>이 눌려지면 버튼에 불이 들어오고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엘리베이터가 해당 층을 방문하게 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엘리베이터가 </a:t>
            </a:r>
            <a:r>
              <a:rPr lang="ko-KR" altLang="en-US" dirty="0" err="1" smtClean="0"/>
              <a:t>해당층에</a:t>
            </a:r>
            <a:r>
              <a:rPr lang="ko-KR" altLang="en-US" dirty="0" smtClean="0"/>
              <a:t> 도달하면 불이 꺼진다</a:t>
            </a:r>
            <a:r>
              <a:rPr lang="en-US" altLang="ko-KR" dirty="0" smtClean="0"/>
              <a:t>. </a:t>
            </a:r>
            <a:endParaRPr lang="ko-KR" altLang="en-US" dirty="0" smtClean="0"/>
          </a:p>
          <a:p>
            <a:pPr marL="715963" indent="-715963">
              <a:buNone/>
            </a:pPr>
            <a:r>
              <a:rPr lang="en-US" altLang="ko-KR" dirty="0" smtClean="0"/>
              <a:t>    2:   </a:t>
            </a:r>
            <a:r>
              <a:rPr lang="ko-KR" altLang="en-US" dirty="0" smtClean="0"/>
              <a:t>일 층과 꼭대기 층을 제외한 각 층에는 두 개의 버튼이 있어서 하나는 내려가는 엘리베이터</a:t>
            </a:r>
            <a:r>
              <a:rPr lang="en-US" altLang="ko-KR" dirty="0" smtClean="0"/>
              <a:t>(down-elevator)</a:t>
            </a:r>
            <a:r>
              <a:rPr lang="ko-KR" altLang="en-US" dirty="0" smtClean="0"/>
              <a:t>을 요청하고 다른 하나는 올라가는 엘리베이터</a:t>
            </a:r>
            <a:r>
              <a:rPr lang="en-US" altLang="ko-KR" dirty="0" smtClean="0"/>
              <a:t>(up-elevator)</a:t>
            </a:r>
            <a:r>
              <a:rPr lang="ko-KR" altLang="en-US" dirty="0" smtClean="0"/>
              <a:t>를 요청한다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엘리베이터가 방문한 후 원하는 방향으로 이동하면 불이 꺼진다</a:t>
            </a:r>
            <a:r>
              <a:rPr lang="en-US" altLang="ko-KR" dirty="0" smtClean="0"/>
              <a:t>. </a:t>
            </a:r>
            <a:endParaRPr lang="ko-KR" altLang="en-US" dirty="0" smtClean="0"/>
          </a:p>
          <a:p>
            <a:pPr marL="715963" indent="-715963">
              <a:buNone/>
            </a:pPr>
            <a:r>
              <a:rPr lang="en-US" altLang="ko-KR" dirty="0" smtClean="0"/>
              <a:t>    3:   </a:t>
            </a:r>
            <a:r>
              <a:rPr lang="ko-KR" altLang="en-US" dirty="0" smtClean="0"/>
              <a:t>엘리베이터가 아무런 요청도 받지 않을 때 엘리베이터의 문은 닫힌 층에서 대기한다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240608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55</a:t>
            </a:fld>
            <a:endParaRPr lang="ko-KR" alt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두 개의 버튼들의 집합을 가짐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엘리베이터 버튼</a:t>
            </a:r>
            <a:r>
              <a:rPr lang="en-US" altLang="ko-KR" b="1" dirty="0" smtClean="0"/>
              <a:t>(Elevator buttons)</a:t>
            </a:r>
          </a:p>
          <a:p>
            <a:pPr lvl="1" eaLnBrk="1" hangingPunct="1"/>
            <a:r>
              <a:rPr lang="ko-KR" altLang="en-US" dirty="0" smtClean="0"/>
              <a:t>각각에 엘리베이터에는 각 층을 위한 하나씩의 버튼을 가짐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층 버튼</a:t>
            </a:r>
            <a:r>
              <a:rPr lang="en-US" altLang="ko-KR" b="1" dirty="0" smtClean="0"/>
              <a:t>(Floor buttons)</a:t>
            </a:r>
          </a:p>
          <a:p>
            <a:pPr lvl="1" eaLnBrk="1" hangingPunct="1"/>
            <a:r>
              <a:rPr lang="ko-KR" altLang="en-US" dirty="0" smtClean="0"/>
              <a:t>각 층에는 두 개의 버튼이 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하나는 엘리베이터의 상승을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하나는 하강을 요청</a:t>
            </a:r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EB (e, f):</a:t>
            </a:r>
          </a:p>
          <a:p>
            <a:pPr lvl="1" eaLnBrk="1" hangingPunct="1"/>
            <a:r>
              <a:rPr lang="en-US" altLang="ko-KR" dirty="0" smtClean="0"/>
              <a:t>F</a:t>
            </a:r>
            <a:r>
              <a:rPr lang="ko-KR" altLang="en-US" dirty="0" smtClean="0"/>
              <a:t>층을 방문하기 위해 눌렀을 때 엘리베이터 </a:t>
            </a:r>
            <a:r>
              <a:rPr lang="en-US" altLang="ko-KR" dirty="0" smtClean="0"/>
              <a:t>e</a:t>
            </a:r>
            <a:r>
              <a:rPr lang="ko-KR" altLang="en-US" dirty="0" smtClean="0"/>
              <a:t>에 있는 버튼을 표현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252787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56</a:t>
            </a:fld>
            <a:endParaRPr lang="ko-KR" alt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852488" algn="l"/>
                <a:tab pos="2574925" algn="l"/>
              </a:tabLst>
            </a:pPr>
            <a:r>
              <a:rPr lang="ko-KR" altLang="en-US" b="1" dirty="0" smtClean="0">
                <a:ea typeface="ＭＳ Ｐゴシック" charset="-128"/>
              </a:rPr>
              <a:t>두 개의 상태</a:t>
            </a:r>
            <a:endParaRPr lang="en-US" altLang="ko-KR" b="1" dirty="0" smtClean="0">
              <a:ea typeface="ＭＳ Ｐゴシック" charset="-128"/>
            </a:endParaRPr>
          </a:p>
          <a:p>
            <a:pPr lvl="1" eaLnBrk="1" hangingPunct="1">
              <a:buFont typeface="Webdings" charset="2"/>
              <a:buNone/>
              <a:tabLst>
                <a:tab pos="852488" algn="l"/>
                <a:tab pos="2574925" algn="l"/>
              </a:tabLst>
            </a:pPr>
            <a:r>
              <a:rPr lang="en-US" altLang="ko-KR" dirty="0" smtClean="0">
                <a:ea typeface="ＭＳ Ｐゴシック" charset="-128"/>
              </a:rPr>
              <a:t>		EBON (e, f): 	</a:t>
            </a:r>
            <a:r>
              <a:rPr lang="en-US" altLang="ko-KR" u="sng" dirty="0" smtClean="0">
                <a:ea typeface="ＭＳ Ｐゴシック" charset="-128"/>
              </a:rPr>
              <a:t>E</a:t>
            </a:r>
            <a:r>
              <a:rPr lang="en-US" altLang="ko-KR" dirty="0" smtClean="0">
                <a:ea typeface="ＭＳ Ｐゴシック" charset="-128"/>
              </a:rPr>
              <a:t>levator </a:t>
            </a:r>
            <a:r>
              <a:rPr lang="en-US" altLang="ko-KR" u="sng" dirty="0" smtClean="0">
                <a:ea typeface="ＭＳ Ｐゴシック" charset="-128"/>
              </a:rPr>
              <a:t>B</a:t>
            </a:r>
            <a:r>
              <a:rPr lang="en-US" altLang="ko-KR" dirty="0" smtClean="0">
                <a:ea typeface="ＭＳ Ｐゴシック" charset="-128"/>
              </a:rPr>
              <a:t>utton (e, f) </a:t>
            </a:r>
            <a:r>
              <a:rPr lang="en-US" altLang="ko-KR" u="sng" dirty="0" smtClean="0">
                <a:ea typeface="ＭＳ Ｐゴシック" charset="-128"/>
              </a:rPr>
              <a:t>ON</a:t>
            </a:r>
          </a:p>
          <a:p>
            <a:pPr lvl="1" eaLnBrk="1" hangingPunct="1">
              <a:buFont typeface="Webdings" charset="2"/>
              <a:buNone/>
              <a:tabLst>
                <a:tab pos="852488" algn="l"/>
                <a:tab pos="2574925" algn="l"/>
              </a:tabLst>
            </a:pPr>
            <a:r>
              <a:rPr lang="en-US" altLang="ko-KR" dirty="0" smtClean="0">
                <a:ea typeface="ＭＳ Ｐゴシック" charset="-128"/>
              </a:rPr>
              <a:t>		EBOFF (e, f):	</a:t>
            </a:r>
            <a:r>
              <a:rPr lang="en-US" altLang="ko-KR" u="sng" dirty="0" smtClean="0">
                <a:ea typeface="ＭＳ Ｐゴシック" charset="-128"/>
              </a:rPr>
              <a:t>E</a:t>
            </a:r>
            <a:r>
              <a:rPr lang="en-US" altLang="ko-KR" dirty="0" smtClean="0">
                <a:ea typeface="ＭＳ Ｐゴシック" charset="-128"/>
              </a:rPr>
              <a:t>levator </a:t>
            </a:r>
            <a:r>
              <a:rPr lang="en-US" altLang="ko-KR" u="sng" dirty="0" smtClean="0">
                <a:ea typeface="ＭＳ Ｐゴシック" charset="-128"/>
              </a:rPr>
              <a:t>B</a:t>
            </a:r>
            <a:r>
              <a:rPr lang="en-US" altLang="ko-KR" dirty="0" smtClean="0">
                <a:ea typeface="ＭＳ Ｐゴシック" charset="-128"/>
              </a:rPr>
              <a:t>utton (e, f) </a:t>
            </a:r>
            <a:r>
              <a:rPr lang="en-US" altLang="ko-KR" u="sng" dirty="0" smtClean="0">
                <a:ea typeface="ＭＳ Ｐゴシック" charset="-128"/>
              </a:rPr>
              <a:t>OFF</a:t>
            </a:r>
          </a:p>
          <a:p>
            <a:pPr lvl="1" eaLnBrk="1" hangingPunct="1">
              <a:buFont typeface="Webdings" charset="2"/>
              <a:buNone/>
              <a:tabLst>
                <a:tab pos="852488" algn="l"/>
                <a:tab pos="2574925" algn="l"/>
              </a:tabLst>
            </a:pPr>
            <a:endParaRPr lang="en-US" altLang="ko-KR" sz="2000" u="sng" dirty="0" smtClean="0">
              <a:ea typeface="ＭＳ Ｐゴシック" charset="-128"/>
            </a:endParaRPr>
          </a:p>
          <a:p>
            <a:pPr lvl="1" eaLnBrk="1" hangingPunct="1">
              <a:buFont typeface="Webdings" charset="2"/>
              <a:buNone/>
              <a:tabLst>
                <a:tab pos="852488" algn="l"/>
                <a:tab pos="2574925" algn="l"/>
              </a:tabLst>
            </a:pPr>
            <a:endParaRPr lang="en-US" altLang="ko-KR" sz="1800" u="sng" dirty="0" smtClean="0">
              <a:ea typeface="ＭＳ Ｐゴシック" charset="-128"/>
            </a:endParaRPr>
          </a:p>
          <a:p>
            <a:pPr lvl="1" eaLnBrk="1" hangingPunct="1">
              <a:buFont typeface="Webdings" charset="2"/>
              <a:buNone/>
              <a:tabLst>
                <a:tab pos="852488" algn="l"/>
                <a:tab pos="2574925" algn="l"/>
              </a:tabLst>
            </a:pPr>
            <a:endParaRPr lang="en-US" altLang="ko-KR" u="sng" dirty="0" smtClean="0">
              <a:ea typeface="ＭＳ Ｐゴシック" charset="-128"/>
            </a:endParaRPr>
          </a:p>
          <a:p>
            <a:pPr eaLnBrk="1" hangingPunct="1">
              <a:buFont typeface="Webdings" charset="2"/>
              <a:buNone/>
              <a:tabLst>
                <a:tab pos="852488" algn="l"/>
                <a:tab pos="2574925" algn="l"/>
              </a:tabLst>
            </a:pPr>
            <a:endParaRPr lang="en-US" altLang="ko-KR" sz="2400" u="sng" dirty="0" smtClean="0">
              <a:ea typeface="ＭＳ Ｐゴシック" charset="-128"/>
            </a:endParaRPr>
          </a:p>
          <a:p>
            <a:pPr lvl="1"/>
            <a:r>
              <a:rPr lang="ko-KR" altLang="en-US" dirty="0" smtClean="0"/>
              <a:t>만약 버튼이 불이 켜져</a:t>
            </a:r>
            <a:r>
              <a:rPr lang="en-US" altLang="ko-KR" dirty="0" smtClean="0"/>
              <a:t>(on) </a:t>
            </a:r>
            <a:r>
              <a:rPr lang="ko-KR" altLang="en-US" dirty="0" smtClean="0"/>
              <a:t>있고 엘리베이터가 </a:t>
            </a:r>
            <a:r>
              <a:rPr lang="en-US" altLang="ko-KR" dirty="0" smtClean="0"/>
              <a:t>f </a:t>
            </a:r>
            <a:r>
              <a:rPr lang="ko-KR" altLang="en-US" dirty="0" smtClean="0"/>
              <a:t>층에 도착하고 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버튼에 불이 꺼질 것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만약 버튼이 꺼져 있는</a:t>
            </a:r>
            <a:r>
              <a:rPr lang="en-US" altLang="ko-KR" dirty="0" smtClean="0"/>
              <a:t>(off) </a:t>
            </a:r>
            <a:r>
              <a:rPr lang="ko-KR" altLang="en-US" dirty="0" smtClean="0"/>
              <a:t>상태에서 눌러진다면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버튼이 켜지고 엘리베이터가 이동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088480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엘리베이터 버튼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57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43819" y="3284984"/>
            <a:ext cx="6036493" cy="1095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852488" algn="l"/>
                <a:tab pos="2574925" algn="l"/>
              </a:tabLst>
            </a:pPr>
            <a:r>
              <a:rPr lang="ko-KR" altLang="en-US" b="1" dirty="0" smtClean="0"/>
              <a:t>두 개의 이벤트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EBP (e, f):	</a:t>
            </a:r>
            <a:r>
              <a:rPr lang="en-US" altLang="ko-KR" u="sng" dirty="0" smtClean="0"/>
              <a:t>E</a:t>
            </a:r>
            <a:r>
              <a:rPr lang="en-US" altLang="ko-KR" dirty="0" smtClean="0"/>
              <a:t>levator </a:t>
            </a:r>
            <a:r>
              <a:rPr lang="en-US" altLang="ko-KR" u="sng" dirty="0" smtClean="0"/>
              <a:t>B</a:t>
            </a:r>
            <a:r>
              <a:rPr lang="en-US" altLang="ko-KR" dirty="0" smtClean="0"/>
              <a:t>utton (e, f) </a:t>
            </a:r>
            <a:r>
              <a:rPr lang="en-US" altLang="ko-KR" u="sng" dirty="0" smtClean="0"/>
              <a:t>P</a:t>
            </a:r>
            <a:r>
              <a:rPr lang="en-US" altLang="ko-KR" dirty="0" smtClean="0"/>
              <a:t>ressed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EHAF (e, f):	</a:t>
            </a:r>
            <a:r>
              <a:rPr lang="en-US" altLang="ko-KR" u="sng" dirty="0" smtClean="0"/>
              <a:t>E</a:t>
            </a:r>
            <a:r>
              <a:rPr lang="en-US" altLang="ko-KR" dirty="0" smtClean="0"/>
              <a:t>levator e </a:t>
            </a:r>
            <a:r>
              <a:rPr lang="en-US" altLang="ko-KR" u="sng" dirty="0" smtClean="0"/>
              <a:t>H</a:t>
            </a:r>
            <a:r>
              <a:rPr lang="en-US" altLang="ko-KR" dirty="0" smtClean="0"/>
              <a:t>as </a:t>
            </a:r>
            <a:r>
              <a:rPr lang="en-US" altLang="ko-KR" u="sng" dirty="0" smtClean="0"/>
              <a:t>A</a:t>
            </a:r>
            <a:r>
              <a:rPr lang="en-US" altLang="ko-KR" dirty="0" smtClean="0"/>
              <a:t>rrived at </a:t>
            </a:r>
            <a:r>
              <a:rPr lang="en-US" altLang="ko-KR" u="sng" dirty="0" smtClean="0"/>
              <a:t>F</a:t>
            </a:r>
            <a:r>
              <a:rPr lang="en-US" altLang="ko-KR" dirty="0" smtClean="0"/>
              <a:t>loor f</a:t>
            </a:r>
          </a:p>
          <a:p>
            <a:pPr eaLnBrk="1" hangingPunct="1">
              <a:tabLst>
                <a:tab pos="919163" algn="l"/>
                <a:tab pos="2289175" algn="l"/>
              </a:tabLst>
            </a:pPr>
            <a:endParaRPr lang="en-US" altLang="ko-KR" dirty="0" smtClean="0"/>
          </a:p>
          <a:p>
            <a:pPr eaLnBrk="1" hangingPunct="1">
              <a:tabLst>
                <a:tab pos="852488" algn="l"/>
                <a:tab pos="2574925" algn="l"/>
              </a:tabLst>
            </a:pPr>
            <a:r>
              <a:rPr lang="ko-KR" altLang="en-US" b="1" dirty="0" smtClean="0"/>
              <a:t>전역 술어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V (e, f):	Elevator e is </a:t>
            </a:r>
            <a:r>
              <a:rPr lang="en-US" altLang="ko-KR" u="sng" dirty="0" smtClean="0"/>
              <a:t>V</a:t>
            </a:r>
            <a:r>
              <a:rPr lang="en-US" altLang="ko-KR" dirty="0" smtClean="0"/>
              <a:t>isiting (stopped at) floor f</a:t>
            </a:r>
          </a:p>
          <a:p>
            <a:pPr eaLnBrk="1" hangingPunct="1">
              <a:tabLst>
                <a:tab pos="919163" algn="l"/>
                <a:tab pos="2289175" algn="l"/>
              </a:tabLst>
            </a:pPr>
            <a:endParaRPr lang="en-US" altLang="ko-KR" sz="2000" dirty="0" smtClean="0"/>
          </a:p>
          <a:p>
            <a:pPr eaLnBrk="1" hangingPunct="1">
              <a:tabLst>
                <a:tab pos="852488" algn="l"/>
                <a:tab pos="2574925" algn="l"/>
              </a:tabLst>
            </a:pPr>
            <a:r>
              <a:rPr lang="ko-KR" altLang="en-US" b="1" dirty="0" smtClean="0"/>
              <a:t>전이 규칙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EBOFF (e, f) and EBP (e, f) and not V (e, f) Þ EBON (e, f)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EBON (e, f) and EHAF (e, f) Þ EBOFF (e, f)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093912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엘리베이터 버튼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58</a:t>
            </a:fld>
            <a:endParaRPr lang="ko-KR" alt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919163" algn="l"/>
                <a:tab pos="2573338" algn="l"/>
              </a:tabLst>
            </a:pPr>
            <a:r>
              <a:rPr lang="en-US" altLang="ko-KR" b="1" dirty="0" smtClean="0"/>
              <a:t>FB (d, f): </a:t>
            </a:r>
          </a:p>
          <a:p>
            <a:pPr lvl="1" eaLnBrk="1" hangingPunct="1">
              <a:tabLst>
                <a:tab pos="919163" algn="l"/>
                <a:tab pos="2573338" algn="l"/>
              </a:tabLst>
            </a:pPr>
            <a:r>
              <a:rPr lang="ko-KR" altLang="en-US" dirty="0" smtClean="0"/>
              <a:t>엘리베이터가 </a:t>
            </a:r>
            <a:r>
              <a:rPr lang="en-US" altLang="ko-KR" dirty="0" smtClean="0"/>
              <a:t>d </a:t>
            </a:r>
            <a:r>
              <a:rPr lang="ko-KR" altLang="en-US" dirty="0" smtClean="0"/>
              <a:t>방향으로 이동하기를 요청하는 </a:t>
            </a:r>
            <a:r>
              <a:rPr lang="en-US" altLang="ko-KR" dirty="0" smtClean="0"/>
              <a:t>f</a:t>
            </a:r>
            <a:r>
              <a:rPr lang="ko-KR" altLang="en-US" dirty="0" smtClean="0"/>
              <a:t>층에 있는 버튼을 나타냄</a:t>
            </a:r>
          </a:p>
          <a:p>
            <a:pPr lvl="3" eaLnBrk="1" hangingPunct="1">
              <a:tabLst>
                <a:tab pos="919163" algn="l"/>
                <a:tab pos="2573338" algn="l"/>
              </a:tabLst>
            </a:pPr>
            <a:endParaRPr lang="en-US" altLang="ko-KR" dirty="0" smtClean="0"/>
          </a:p>
          <a:p>
            <a:pPr eaLnBrk="1" hangingPunct="1">
              <a:tabLst>
                <a:tab pos="919163" algn="l"/>
                <a:tab pos="2573338" algn="l"/>
              </a:tabLst>
            </a:pPr>
            <a:r>
              <a:rPr lang="ko-KR" altLang="en-US" b="1" dirty="0" smtClean="0"/>
              <a:t>상태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  <a:tabLst>
                <a:tab pos="919163" algn="l"/>
                <a:tab pos="2573338" algn="l"/>
              </a:tabLst>
            </a:pPr>
            <a:r>
              <a:rPr lang="en-US" altLang="ko-KR" dirty="0" smtClean="0"/>
              <a:t>		FBON (d, f):	</a:t>
            </a:r>
            <a:r>
              <a:rPr lang="en-US" altLang="ko-KR" u="sng" dirty="0" smtClean="0"/>
              <a:t>F</a:t>
            </a:r>
            <a:r>
              <a:rPr lang="en-US" altLang="ko-KR" dirty="0" smtClean="0"/>
              <a:t>loor </a:t>
            </a:r>
            <a:r>
              <a:rPr lang="en-US" altLang="ko-KR" u="sng" dirty="0" smtClean="0"/>
              <a:t>B</a:t>
            </a:r>
            <a:r>
              <a:rPr lang="en-US" altLang="ko-KR" dirty="0" smtClean="0"/>
              <a:t>utton (d, f) </a:t>
            </a:r>
            <a:r>
              <a:rPr lang="en-US" altLang="ko-KR" u="sng" dirty="0" smtClean="0"/>
              <a:t>ON</a:t>
            </a:r>
            <a:r>
              <a:rPr lang="en-US" altLang="ko-KR" dirty="0" smtClean="0"/>
              <a:t>	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573338" algn="l"/>
              </a:tabLst>
            </a:pPr>
            <a:r>
              <a:rPr lang="en-US" altLang="ko-KR" dirty="0" smtClean="0"/>
              <a:t>		FBOFF (d, f):	</a:t>
            </a:r>
            <a:r>
              <a:rPr lang="en-US" altLang="ko-KR" u="sng" dirty="0" smtClean="0"/>
              <a:t>F</a:t>
            </a:r>
            <a:r>
              <a:rPr lang="en-US" altLang="ko-KR" dirty="0" smtClean="0"/>
              <a:t>loor </a:t>
            </a:r>
            <a:r>
              <a:rPr lang="en-US" altLang="ko-KR" u="sng" dirty="0" smtClean="0"/>
              <a:t>B</a:t>
            </a:r>
            <a:r>
              <a:rPr lang="en-US" altLang="ko-KR" dirty="0" smtClean="0"/>
              <a:t>utton (d, f) </a:t>
            </a:r>
            <a:r>
              <a:rPr lang="en-US" altLang="ko-KR" u="sng" dirty="0" smtClean="0"/>
              <a:t>OFF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573338" algn="l"/>
              </a:tabLst>
            </a:pPr>
            <a:endParaRPr lang="en-US" altLang="ko-KR" sz="2800" u="sng" dirty="0" smtClean="0"/>
          </a:p>
          <a:p>
            <a:pPr lvl="1" eaLnBrk="1" hangingPunct="1">
              <a:tabLst>
                <a:tab pos="919163" algn="l"/>
                <a:tab pos="2573338" algn="l"/>
              </a:tabLst>
            </a:pPr>
            <a:endParaRPr lang="en-US" altLang="ko-KR" sz="2400" dirty="0" smtClean="0"/>
          </a:p>
          <a:p>
            <a:pPr lvl="1"/>
            <a:r>
              <a:rPr lang="ko-KR" altLang="en-US" dirty="0" smtClean="0"/>
              <a:t>만약 버튼이 켜져 있고 엘리베이터가 올바른 방향 </a:t>
            </a:r>
            <a:r>
              <a:rPr lang="en-US" altLang="ko-KR" dirty="0" smtClean="0"/>
              <a:t>d</a:t>
            </a:r>
            <a:r>
              <a:rPr lang="ko-KR" altLang="en-US" dirty="0" smtClean="0"/>
              <a:t>로 이동해 </a:t>
            </a:r>
            <a:r>
              <a:rPr lang="en-US" altLang="ko-KR" dirty="0" smtClean="0"/>
              <a:t>f</a:t>
            </a:r>
            <a:r>
              <a:rPr lang="ko-KR" altLang="en-US" dirty="0" smtClean="0"/>
              <a:t>층에 도착했다면 버튼은 꺼질 것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만약 버튼이 꺼져 있는 상태에서 눌러진다면 버튼이 켜지고 엘리베이터가 이동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093787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층 버튼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59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29197" y="4077072"/>
            <a:ext cx="5135091" cy="963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  </a:t>
            </a:r>
            <a:r>
              <a:rPr lang="ko-KR" altLang="en-US" dirty="0" smtClean="0"/>
              <a:t>명세 문서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승인 평가기준</a:t>
            </a:r>
            <a:r>
              <a:rPr lang="en-US" altLang="ko-KR" b="1" dirty="0" smtClean="0"/>
              <a:t>(Acceptance criteria)</a:t>
            </a:r>
          </a:p>
          <a:p>
            <a:pPr lvl="1" eaLnBrk="1" hangingPunct="1"/>
            <a:r>
              <a:rPr lang="ko-KR" altLang="en-US" dirty="0" smtClean="0"/>
              <a:t>사용될 일련의 테스트들을 자세하게 적는 것이 필수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만약 </a:t>
            </a:r>
            <a:r>
              <a:rPr lang="ko-KR" altLang="en-US" b="1" dirty="0" err="1" smtClean="0"/>
              <a:t>프로덕트가</a:t>
            </a:r>
            <a:r>
              <a:rPr lang="ko-KR" altLang="en-US" b="1" dirty="0" smtClean="0"/>
              <a:t> 테스트에 통과되면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그것의 명세를 만족한다고 간주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몇몇 승인 평가기준은 제약조건의 수정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800448" cy="400110"/>
          </a:xfrm>
        </p:spPr>
        <p:txBody>
          <a:bodyPr/>
          <a:lstStyle/>
          <a:p>
            <a:pPr algn="ctr"/>
            <a:r>
              <a:rPr lang="ko-KR" altLang="en-US" smtClean="0"/>
              <a:t>승인 평가기준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</a:t>
            </a:fld>
            <a:endParaRPr lang="ko-KR" alt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919163" algn="l"/>
                <a:tab pos="2289175" algn="l"/>
              </a:tabLst>
            </a:pPr>
            <a:r>
              <a:rPr lang="ko-KR" altLang="en-US" b="1" dirty="0" smtClean="0"/>
              <a:t>이벤트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FBP (d, f):   	</a:t>
            </a:r>
            <a:r>
              <a:rPr lang="en-US" altLang="ko-KR" u="sng" dirty="0" smtClean="0"/>
              <a:t>F</a:t>
            </a:r>
            <a:r>
              <a:rPr lang="en-US" altLang="ko-KR" dirty="0" smtClean="0"/>
              <a:t>loor </a:t>
            </a:r>
            <a:r>
              <a:rPr lang="en-US" altLang="ko-KR" u="sng" dirty="0" smtClean="0"/>
              <a:t>B</a:t>
            </a:r>
            <a:r>
              <a:rPr lang="en-US" altLang="ko-KR" dirty="0" smtClean="0"/>
              <a:t>utton (d, f) </a:t>
            </a:r>
            <a:r>
              <a:rPr lang="en-US" altLang="ko-KR" u="sng" dirty="0" smtClean="0"/>
              <a:t>P</a:t>
            </a:r>
            <a:r>
              <a:rPr lang="en-US" altLang="ko-KR" dirty="0" smtClean="0"/>
              <a:t>ressed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EHAF (1..n, f):	</a:t>
            </a:r>
            <a:r>
              <a:rPr lang="en-US" altLang="ko-KR" u="sng" dirty="0" smtClean="0"/>
              <a:t>E</a:t>
            </a:r>
            <a:r>
              <a:rPr lang="en-US" altLang="ko-KR" dirty="0" smtClean="0"/>
              <a:t>levator 1 or … or n </a:t>
            </a:r>
            <a:r>
              <a:rPr lang="en-US" altLang="ko-KR" u="sng" dirty="0" smtClean="0"/>
              <a:t>H</a:t>
            </a:r>
            <a:r>
              <a:rPr lang="en-US" altLang="ko-KR" dirty="0" smtClean="0"/>
              <a:t>as </a:t>
            </a:r>
            <a:r>
              <a:rPr lang="en-US" altLang="ko-KR" u="sng" dirty="0" smtClean="0"/>
              <a:t>A</a:t>
            </a:r>
            <a:r>
              <a:rPr lang="en-US" altLang="ko-KR" dirty="0" smtClean="0"/>
              <a:t>rrived at </a:t>
            </a:r>
            <a:r>
              <a:rPr lang="en-US" altLang="ko-KR" u="sng" dirty="0" smtClean="0"/>
              <a:t>F</a:t>
            </a:r>
            <a:r>
              <a:rPr lang="en-US" altLang="ko-KR" dirty="0" smtClean="0"/>
              <a:t>loor f</a:t>
            </a:r>
          </a:p>
          <a:p>
            <a:pPr lvl="3" eaLnBrk="1" hangingPunct="1">
              <a:tabLst>
                <a:tab pos="919163" algn="l"/>
                <a:tab pos="2289175" algn="l"/>
              </a:tabLst>
            </a:pPr>
            <a:endParaRPr lang="en-US" altLang="ko-KR" dirty="0" smtClean="0"/>
          </a:p>
          <a:p>
            <a:pPr eaLnBrk="1" hangingPunct="1">
              <a:tabLst>
                <a:tab pos="919163" algn="l"/>
                <a:tab pos="2289175" algn="l"/>
              </a:tabLst>
            </a:pPr>
            <a:r>
              <a:rPr lang="ko-KR" altLang="en-US" b="1" dirty="0" smtClean="0"/>
              <a:t>술어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S (d, e, f):   	Elevator e is visiting floor f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          	Direction of motion is up (d = U), down (d = D), or no 			requests are pending (d = N)</a:t>
            </a:r>
          </a:p>
          <a:p>
            <a:pPr lvl="3" eaLnBrk="1" hangingPunct="1">
              <a:tabLst>
                <a:tab pos="919163" algn="l"/>
                <a:tab pos="2289175" algn="l"/>
              </a:tabLst>
            </a:pPr>
            <a:endParaRPr lang="en-US" altLang="ko-KR" dirty="0" smtClean="0"/>
          </a:p>
          <a:p>
            <a:pPr eaLnBrk="1" hangingPunct="1">
              <a:tabLst>
                <a:tab pos="919163" algn="l"/>
                <a:tab pos="2289175" algn="l"/>
              </a:tabLst>
            </a:pPr>
            <a:r>
              <a:rPr lang="ko-KR" altLang="en-US" b="1" dirty="0" smtClean="0"/>
              <a:t>전이 규칙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FBOFF (d, f) and FBP (d, f) and not S (d, 1..n, f) Þ FBON (d, f)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FBON (d, f) and EHAF (1..n, f) and S (d, 1..n, f) Þ FBOFF (d, f),   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						d = U or D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080368" cy="400110"/>
          </a:xfrm>
        </p:spPr>
        <p:txBody>
          <a:bodyPr/>
          <a:lstStyle/>
          <a:p>
            <a:pPr algn="ctr"/>
            <a:r>
              <a:rPr lang="ko-KR" altLang="en-US" smtClean="0"/>
              <a:t>층</a:t>
            </a:r>
            <a:r>
              <a:rPr lang="en-US" altLang="ko-KR" dirty="0" smtClean="0"/>
              <a:t> </a:t>
            </a:r>
            <a:r>
              <a:rPr lang="ko-KR" altLang="en-US" dirty="0" smtClean="0"/>
              <a:t>버튼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60</a:t>
            </a:fld>
            <a:endParaRPr lang="ko-KR" alt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919163" algn="l"/>
                <a:tab pos="2222500" algn="l"/>
              </a:tabLst>
            </a:pPr>
            <a:r>
              <a:rPr lang="ko-KR" altLang="en-US" b="1" dirty="0" smtClean="0"/>
              <a:t>엘리베이터의 상태는 여러 컴포넌트의 서브상태</a:t>
            </a:r>
            <a:r>
              <a:rPr lang="en-US" altLang="ko-KR" b="1" dirty="0" smtClean="0"/>
              <a:t>(</a:t>
            </a:r>
            <a:r>
              <a:rPr lang="en-US" altLang="ko-KR" b="1" dirty="0" err="1" smtClean="0"/>
              <a:t>substates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로 구성됨</a:t>
            </a:r>
            <a:endParaRPr lang="en-US" altLang="ko-KR" b="1" dirty="0" smtClean="0"/>
          </a:p>
          <a:p>
            <a:pPr lvl="1" eaLnBrk="1" hangingPunct="1">
              <a:tabLst>
                <a:tab pos="919163" algn="l"/>
                <a:tab pos="2222500" algn="l"/>
              </a:tabLst>
            </a:pPr>
            <a:r>
              <a:rPr lang="ko-KR" altLang="en-US" dirty="0" smtClean="0"/>
              <a:t>엘리베이터 속도 늦춤</a:t>
            </a:r>
            <a:r>
              <a:rPr lang="en-US" altLang="ko-KR" dirty="0" smtClean="0"/>
              <a:t>(Elevator slowing)</a:t>
            </a:r>
          </a:p>
          <a:p>
            <a:pPr lvl="1" eaLnBrk="1" hangingPunct="1">
              <a:tabLst>
                <a:tab pos="919163" algn="l"/>
                <a:tab pos="2222500" algn="l"/>
              </a:tabLst>
            </a:pPr>
            <a:r>
              <a:rPr lang="ko-KR" altLang="en-US" dirty="0" smtClean="0"/>
              <a:t>엘리베이터 멈춤</a:t>
            </a:r>
            <a:r>
              <a:rPr lang="en-US" altLang="ko-KR" dirty="0" smtClean="0"/>
              <a:t>(Elevator stopping)</a:t>
            </a:r>
          </a:p>
          <a:p>
            <a:pPr lvl="1" eaLnBrk="1" hangingPunct="1">
              <a:tabLst>
                <a:tab pos="919163" algn="l"/>
                <a:tab pos="2222500" algn="l"/>
              </a:tabLst>
            </a:pPr>
            <a:r>
              <a:rPr lang="ko-KR" altLang="en-US" dirty="0" smtClean="0"/>
              <a:t>출입문 열림</a:t>
            </a:r>
            <a:r>
              <a:rPr lang="en-US" altLang="ko-KR" dirty="0" smtClean="0"/>
              <a:t>(Door opening)</a:t>
            </a:r>
          </a:p>
          <a:p>
            <a:pPr lvl="1" eaLnBrk="1" hangingPunct="1">
              <a:tabLst>
                <a:tab pos="919163" algn="l"/>
                <a:tab pos="2222500" algn="l"/>
              </a:tabLst>
            </a:pPr>
            <a:r>
              <a:rPr lang="ko-KR" altLang="en-US" dirty="0" smtClean="0"/>
              <a:t>타이머 작동에 따른 출입문 열림</a:t>
            </a:r>
            <a:r>
              <a:rPr lang="en-US" altLang="ko-KR" dirty="0" smtClean="0"/>
              <a:t>(Door open with timer running)</a:t>
            </a:r>
          </a:p>
          <a:p>
            <a:pPr lvl="1" eaLnBrk="1" hangingPunct="1">
              <a:tabLst>
                <a:tab pos="919163" algn="l"/>
                <a:tab pos="2222500" algn="l"/>
              </a:tabLst>
            </a:pPr>
            <a:r>
              <a:rPr lang="ko-KR" altLang="en-US" dirty="0" smtClean="0"/>
              <a:t>타임 아웃 후에 출입문 닫음</a:t>
            </a:r>
            <a:r>
              <a:rPr lang="en-US" altLang="ko-KR" dirty="0" smtClean="0"/>
              <a:t>(Door closing after a timeout)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304504" cy="400110"/>
          </a:xfrm>
        </p:spPr>
        <p:txBody>
          <a:bodyPr/>
          <a:lstStyle/>
          <a:p>
            <a:pPr algn="ctr"/>
            <a:r>
              <a:rPr lang="ko-KR" altLang="en-US" smtClean="0"/>
              <a:t>엘리베이터의 작동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61</a:t>
            </a:fld>
            <a:endParaRPr lang="ko-KR" alt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제어기는 서브상태를 사용하여 엘리베이터를 움직인다고 가정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엘리베이터의 상태 정의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</a:pPr>
            <a:r>
              <a:rPr lang="en-US" altLang="ko-KR" dirty="0" smtClean="0"/>
              <a:t>M (d, e, f):	</a:t>
            </a:r>
            <a:r>
              <a:rPr lang="en-US" altLang="ko-KR" u="sng" dirty="0" smtClean="0"/>
              <a:t>M</a:t>
            </a:r>
            <a:r>
              <a:rPr lang="en-US" altLang="ko-KR" dirty="0" smtClean="0"/>
              <a:t>oving in direction d (floor f is next)	</a:t>
            </a:r>
          </a:p>
          <a:p>
            <a:pPr lvl="1" eaLnBrk="1" hangingPunct="1">
              <a:buFont typeface="Webdings" charset="2"/>
              <a:buNone/>
            </a:pPr>
            <a:r>
              <a:rPr lang="en-US" altLang="ko-KR" dirty="0" smtClean="0"/>
              <a:t>S (d, e, f):	</a:t>
            </a:r>
            <a:r>
              <a:rPr lang="en-US" altLang="ko-KR" u="sng" dirty="0" smtClean="0"/>
              <a:t>S</a:t>
            </a:r>
            <a:r>
              <a:rPr lang="en-US" altLang="ko-KR" dirty="0" smtClean="0"/>
              <a:t>topped (d-bound) at floor f</a:t>
            </a:r>
          </a:p>
          <a:p>
            <a:pPr lvl="1" eaLnBrk="1" hangingPunct="1">
              <a:buFont typeface="Webdings" charset="2"/>
              <a:buNone/>
            </a:pPr>
            <a:r>
              <a:rPr lang="en-US" altLang="ko-KR" dirty="0" smtClean="0"/>
              <a:t>W (e, f):	</a:t>
            </a:r>
            <a:r>
              <a:rPr lang="en-US" altLang="ko-KR" u="sng" dirty="0" smtClean="0"/>
              <a:t>W</a:t>
            </a:r>
            <a:r>
              <a:rPr lang="en-US" altLang="ko-KR" dirty="0" smtClean="0"/>
              <a:t>aiting at floor f (door closed)	</a:t>
            </a:r>
          </a:p>
          <a:p>
            <a:pPr lvl="1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단순화를 위해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세 개의 정지 상태 </a:t>
            </a:r>
            <a:r>
              <a:rPr lang="en-US" altLang="ko-KR" b="1" dirty="0" smtClean="0"/>
              <a:t>S (U, e, f), S (N, e, f), S (D, e, f)</a:t>
            </a:r>
            <a:r>
              <a:rPr lang="ko-KR" altLang="en-US" b="1" dirty="0" smtClean="0"/>
              <a:t>는 하나의 큰 상태로 그룹화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808560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엘리베이터 문제</a:t>
            </a:r>
            <a:r>
              <a:rPr lang="en-US" altLang="ko-KR" dirty="0" smtClean="0"/>
              <a:t>: FSM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62</a:t>
            </a:fld>
            <a:endParaRPr lang="ko-KR" alt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270980" cy="400110"/>
          </a:xfrm>
        </p:spPr>
        <p:txBody>
          <a:bodyPr/>
          <a:lstStyle/>
          <a:p>
            <a:pPr algn="ctr"/>
            <a:r>
              <a:rPr lang="ko-KR" altLang="en-US" smtClean="0"/>
              <a:t>엘리베이터의 상태 전이 다이어그램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63</a:t>
            </a:fld>
            <a:endParaRPr lang="ko-KR" altLang="en-US"/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8728" y="1773238"/>
            <a:ext cx="7506543" cy="4548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919163" algn="l"/>
                <a:tab pos="2289175" algn="l"/>
              </a:tabLst>
            </a:pPr>
            <a:r>
              <a:rPr lang="ko-KR" altLang="en-US" b="1" dirty="0" smtClean="0"/>
              <a:t>이벤트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DC (e, f):   </a:t>
            </a:r>
            <a:r>
              <a:rPr lang="en-US" altLang="ko-KR" u="sng" dirty="0" smtClean="0"/>
              <a:t>D</a:t>
            </a:r>
            <a:r>
              <a:rPr lang="en-US" altLang="ko-KR" dirty="0" smtClean="0"/>
              <a:t>oor </a:t>
            </a:r>
            <a:r>
              <a:rPr lang="en-US" altLang="ko-KR" u="sng" dirty="0" smtClean="0"/>
              <a:t>C</a:t>
            </a:r>
            <a:r>
              <a:rPr lang="en-US" altLang="ko-KR" dirty="0" smtClean="0"/>
              <a:t>losed for elevator e, floor f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ST (e, f):   </a:t>
            </a:r>
            <a:r>
              <a:rPr lang="en-US" altLang="ko-KR" u="sng" dirty="0" smtClean="0"/>
              <a:t>S</a:t>
            </a:r>
            <a:r>
              <a:rPr lang="en-US" altLang="ko-KR" dirty="0" smtClean="0"/>
              <a:t>ensor </a:t>
            </a:r>
            <a:r>
              <a:rPr lang="en-US" altLang="ko-KR" u="sng" dirty="0" smtClean="0"/>
              <a:t>T</a:t>
            </a:r>
            <a:r>
              <a:rPr lang="en-US" altLang="ko-KR" dirty="0" smtClean="0"/>
              <a:t>riggered as elevator e nears floor f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RL:  	</a:t>
            </a:r>
            <a:r>
              <a:rPr lang="en-US" altLang="ko-KR" u="sng" dirty="0" smtClean="0"/>
              <a:t>R</a:t>
            </a:r>
            <a:r>
              <a:rPr lang="en-US" altLang="ko-KR" dirty="0" smtClean="0"/>
              <a:t>equest </a:t>
            </a:r>
            <a:r>
              <a:rPr lang="en-US" altLang="ko-KR" u="sng" dirty="0" smtClean="0"/>
              <a:t>L</a:t>
            </a:r>
            <a:r>
              <a:rPr lang="en-US" altLang="ko-KR" dirty="0" smtClean="0"/>
              <a:t>ogged (button pressed)	</a:t>
            </a:r>
          </a:p>
          <a:p>
            <a:pPr eaLnBrk="1" hangingPunct="1">
              <a:tabLst>
                <a:tab pos="919163" algn="l"/>
                <a:tab pos="2289175" algn="l"/>
              </a:tabLst>
            </a:pPr>
            <a:endParaRPr lang="en-US" altLang="ko-KR" sz="2000" dirty="0" smtClean="0"/>
          </a:p>
          <a:p>
            <a:pPr eaLnBrk="1" hangingPunct="1">
              <a:tabLst>
                <a:tab pos="919163" algn="l"/>
                <a:tab pos="2289175" algn="l"/>
              </a:tabLst>
            </a:pPr>
            <a:r>
              <a:rPr lang="ko-KR" altLang="en-US" b="1" dirty="0" smtClean="0"/>
              <a:t>전이 규칙</a:t>
            </a:r>
            <a:endParaRPr lang="en-US" altLang="ko-KR" b="1" dirty="0" smtClean="0"/>
          </a:p>
          <a:p>
            <a:pPr lvl="1" eaLnBrk="1" hangingPunct="1"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</a:t>
            </a:r>
            <a:r>
              <a:rPr lang="ko-KR" altLang="en-US" dirty="0" smtClean="0"/>
              <a:t>만약 엘리베이터 </a:t>
            </a:r>
            <a:r>
              <a:rPr lang="en-US" altLang="ko-KR" dirty="0" smtClean="0"/>
              <a:t>e</a:t>
            </a:r>
            <a:r>
              <a:rPr lang="ko-KR" altLang="en-US" dirty="0" smtClean="0"/>
              <a:t>가 상태 </a:t>
            </a:r>
            <a:r>
              <a:rPr lang="en-US" altLang="ko-KR" dirty="0" smtClean="0"/>
              <a:t>S(U, e, f)</a:t>
            </a:r>
            <a:r>
              <a:rPr lang="ko-KR" altLang="en-US" dirty="0" smtClean="0"/>
              <a:t>에 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출입문에 닫혀있다면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엘리베이터 </a:t>
            </a:r>
            <a:r>
              <a:rPr lang="en-US" altLang="ko-KR" dirty="0" smtClean="0"/>
              <a:t>e</a:t>
            </a:r>
            <a:r>
              <a:rPr lang="ko-KR" altLang="en-US" dirty="0" smtClean="0"/>
              <a:t>는 위나 아래로 이동하거나 대기 상태가 될 것임</a:t>
            </a:r>
            <a:endParaRPr lang="en-US" altLang="ko-KR" dirty="0" smtClean="0"/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DC (e, f) and S (U, e, f) Þ M (U, e, f+1)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DC (e, f) and S (D, e, f) Þ M (D, e, f-1) </a:t>
            </a:r>
          </a:p>
          <a:p>
            <a:pPr lvl="1" eaLnBrk="1" hangingPunct="1">
              <a:buFont typeface="Webdings" charset="2"/>
              <a:buNone/>
              <a:tabLst>
                <a:tab pos="919163" algn="l"/>
                <a:tab pos="2289175" algn="l"/>
              </a:tabLst>
            </a:pPr>
            <a:r>
              <a:rPr lang="en-US" altLang="ko-KR" dirty="0" smtClean="0"/>
              <a:t>		DC (e, f) and S (N, e, f) Þ W (e, f)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819400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엘리베이터 문제</a:t>
            </a:r>
            <a:r>
              <a:rPr lang="en-US" altLang="ko-KR" dirty="0" smtClean="0"/>
              <a:t>: FSM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64</a:t>
            </a:fld>
            <a:endParaRPr lang="ko-KR" alt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FSM</a:t>
            </a:r>
            <a:r>
              <a:rPr lang="ko-KR" altLang="en-US" b="1" dirty="0" smtClean="0"/>
              <a:t>의 능력은 복잡한 시스템을 명시한다는 것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여기에 복잡한 사전조건이나 사후조건이 필요하지 않음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명세는 다음과 같은 단순한 형식을 취함</a:t>
            </a:r>
            <a:endParaRPr lang="en-US" altLang="ko-KR" b="1" dirty="0" smtClean="0"/>
          </a:p>
          <a:p>
            <a:pPr lvl="1" eaLnBrk="1" hangingPunct="1">
              <a:buFont typeface="Webdings" charset="2"/>
              <a:buNone/>
            </a:pPr>
            <a:r>
              <a:rPr lang="en-US" altLang="ko-KR" sz="2000" dirty="0" smtClean="0"/>
              <a:t>		</a:t>
            </a:r>
            <a:r>
              <a:rPr lang="en-US" altLang="ko-KR" sz="2000" b="1" dirty="0" smtClean="0"/>
              <a:t>current state</a:t>
            </a:r>
            <a:r>
              <a:rPr lang="en-US" altLang="ko-KR" dirty="0" smtClean="0"/>
              <a:t> and </a:t>
            </a:r>
            <a:r>
              <a:rPr lang="en-US" altLang="ko-KR" sz="2000" b="1" dirty="0" smtClean="0"/>
              <a:t>event</a:t>
            </a:r>
            <a:r>
              <a:rPr lang="en-US" altLang="ko-KR" dirty="0" smtClean="0"/>
              <a:t> and </a:t>
            </a:r>
            <a:r>
              <a:rPr lang="en-US" altLang="ko-KR" sz="2000" b="1" dirty="0" smtClean="0"/>
              <a:t>predicate</a:t>
            </a:r>
            <a:r>
              <a:rPr lang="en-US" altLang="ko-KR" dirty="0" smtClean="0"/>
              <a:t> Þ </a:t>
            </a:r>
            <a:r>
              <a:rPr lang="en-US" altLang="ko-KR" sz="2000" b="1" dirty="0" smtClean="0"/>
              <a:t>next state</a:t>
            </a:r>
            <a:endParaRPr lang="en-US" altLang="ko-KR" sz="2000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944464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유한 상태 기계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65</a:t>
            </a:fld>
            <a:endParaRPr lang="ko-KR" alt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12.7  FSM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FSM</a:t>
            </a:r>
            <a:r>
              <a:rPr lang="ko-KR" altLang="en-US" b="1" dirty="0" smtClean="0"/>
              <a:t>을 이용한 명세서는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작성하기 쉬움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확인하기 쉬움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자동으로 설계와 코드로 변환하기 쉬움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그래픽 접근법보다 더 정확</a:t>
            </a:r>
            <a:endParaRPr lang="en-US" altLang="ko-KR" dirty="0" smtClean="0"/>
          </a:p>
          <a:p>
            <a:pPr lvl="1" eaLnBrk="1" hangingPunct="1"/>
            <a:r>
              <a:rPr lang="en-US" altLang="ko-KR" dirty="0" err="1" smtClean="0"/>
              <a:t>Gane</a:t>
            </a:r>
            <a:r>
              <a:rPr lang="ko-KR" altLang="en-US" dirty="0" smtClean="0"/>
              <a:t>과 </a:t>
            </a:r>
            <a:r>
              <a:rPr lang="en-US" altLang="ko-KR" dirty="0" err="1" smtClean="0"/>
              <a:t>Sarsen</a:t>
            </a:r>
            <a:r>
              <a:rPr lang="ko-KR" altLang="en-US" dirty="0" smtClean="0"/>
              <a:t>의 기법이 이해하기는 더 쉬움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유지보수가 쉬움</a:t>
            </a:r>
            <a:endParaRPr lang="en-US" altLang="ko-KR" dirty="0" smtClean="0"/>
          </a:p>
          <a:p>
            <a:pPr lvl="2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하지만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타이밍 고려사항은 처리할 수 없음</a:t>
            </a:r>
            <a:endParaRPr lang="en-US" altLang="ko-KR" b="1" dirty="0" smtClean="0"/>
          </a:p>
          <a:p>
            <a:pPr lvl="2"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상태차트는 실시간을 위한 </a:t>
            </a:r>
            <a:r>
              <a:rPr lang="en-US" altLang="ko-KR" b="1" dirty="0" smtClean="0"/>
              <a:t>FSM</a:t>
            </a:r>
            <a:r>
              <a:rPr lang="ko-KR" altLang="en-US" b="1" dirty="0" smtClean="0"/>
              <a:t>의 확장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CASE tool: Rhapsody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962150" cy="400110"/>
          </a:xfrm>
        </p:spPr>
        <p:txBody>
          <a:bodyPr/>
          <a:lstStyle/>
          <a:p>
            <a:pPr algn="ctr"/>
            <a:r>
              <a:rPr lang="ko-KR" altLang="en-US" dirty="0" smtClean="0"/>
              <a:t>유한 상태 기계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66</a:t>
            </a:fld>
            <a:endParaRPr lang="ko-KR" alt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>
                <a:ea typeface="ＭＳ Ｐゴシック" charset="-128"/>
              </a:rPr>
              <a:t>실시간 시스템을 명세화하는데 가장 큰 어려움은 타이밍</a:t>
            </a:r>
            <a:endParaRPr lang="en-US" altLang="ko-KR" b="1" dirty="0" smtClean="0">
              <a:ea typeface="ＭＳ Ｐゴシック" charset="-128"/>
            </a:endParaRPr>
          </a:p>
          <a:p>
            <a:pPr lvl="1" eaLnBrk="1" hangingPunct="1"/>
            <a:r>
              <a:rPr lang="ko-KR" altLang="en-US" dirty="0" smtClean="0">
                <a:ea typeface="ＭＳ Ｐゴシック" charset="-128"/>
              </a:rPr>
              <a:t>동기화 문제</a:t>
            </a:r>
            <a:r>
              <a:rPr lang="en-US" altLang="ko-KR" dirty="0" smtClean="0">
                <a:ea typeface="ＭＳ Ｐゴシック" charset="-128"/>
              </a:rPr>
              <a:t>(Synchronization problems)</a:t>
            </a:r>
          </a:p>
          <a:p>
            <a:pPr lvl="1" eaLnBrk="1" hangingPunct="1"/>
            <a:r>
              <a:rPr lang="ko-KR" altLang="en-US" dirty="0" smtClean="0">
                <a:ea typeface="ＭＳ Ｐゴシック" charset="-128"/>
              </a:rPr>
              <a:t>경합 조건</a:t>
            </a:r>
            <a:r>
              <a:rPr lang="en-US" altLang="ko-KR" dirty="0" smtClean="0">
                <a:ea typeface="ＭＳ Ｐゴシック" charset="-128"/>
              </a:rPr>
              <a:t>(Race conditions)</a:t>
            </a:r>
          </a:p>
          <a:p>
            <a:pPr lvl="1" eaLnBrk="1" hangingPunct="1"/>
            <a:r>
              <a:rPr lang="ko-KR" altLang="en-US" dirty="0" err="1" smtClean="0">
                <a:ea typeface="ＭＳ Ｐゴシック" charset="-128"/>
              </a:rPr>
              <a:t>데드락</a:t>
            </a:r>
            <a:r>
              <a:rPr lang="en-US" altLang="ko-KR" dirty="0" smtClean="0">
                <a:ea typeface="ＭＳ Ｐゴシック" charset="-128"/>
              </a:rPr>
              <a:t>(Deadlock)</a:t>
            </a:r>
          </a:p>
          <a:p>
            <a:pPr eaLnBrk="1" hangingPunct="1"/>
            <a:endParaRPr lang="en-US" altLang="ko-KR" dirty="0" smtClean="0">
              <a:ea typeface="ＭＳ Ｐゴシック" charset="-128"/>
            </a:endParaRPr>
          </a:p>
          <a:p>
            <a:pPr eaLnBrk="1" hangingPunct="1"/>
            <a:r>
              <a:rPr lang="ko-KR" altLang="en-US" b="1" dirty="0" smtClean="0">
                <a:ea typeface="ＭＳ Ｐゴシック" charset="-128"/>
              </a:rPr>
              <a:t>빈약한 명세들 때문에 생겨남</a:t>
            </a:r>
            <a:endParaRPr lang="ko-KR" altLang="en-US" b="1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67</a:t>
            </a:fld>
            <a:endParaRPr lang="ko-KR" alt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Petri nets</a:t>
            </a:r>
          </a:p>
          <a:p>
            <a:pPr lvl="1" eaLnBrk="1" hangingPunct="1"/>
            <a:r>
              <a:rPr lang="ko-KR" altLang="en-US" dirty="0" err="1" smtClean="0"/>
              <a:t>상호연관된</a:t>
            </a:r>
            <a:r>
              <a:rPr lang="ko-KR" altLang="en-US" dirty="0" smtClean="0"/>
              <a:t> 잠재적 문제들을 가진 시스템을 </a:t>
            </a:r>
            <a:r>
              <a:rPr lang="ko-KR" altLang="en-US" dirty="0" err="1" smtClean="0"/>
              <a:t>명세하는데</a:t>
            </a:r>
            <a:r>
              <a:rPr lang="ko-KR" altLang="en-US" dirty="0" smtClean="0"/>
              <a:t> 강력한 기법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Petri net</a:t>
            </a:r>
            <a:r>
              <a:rPr lang="ko-KR" altLang="en-US" b="1" dirty="0" smtClean="0"/>
              <a:t>은 </a:t>
            </a:r>
            <a:r>
              <a:rPr lang="en-US" altLang="ko-KR" b="1" dirty="0" smtClean="0"/>
              <a:t>4</a:t>
            </a:r>
            <a:r>
              <a:rPr lang="ko-KR" altLang="en-US" b="1" dirty="0" smtClean="0"/>
              <a:t>개의 부분으로 구성</a:t>
            </a:r>
            <a:r>
              <a:rPr lang="en-US" altLang="ko-KR" b="1" dirty="0" smtClean="0"/>
              <a:t>: </a:t>
            </a:r>
          </a:p>
          <a:p>
            <a:pPr lvl="1" eaLnBrk="1" hangingPunct="1"/>
            <a:r>
              <a:rPr lang="ko-KR" altLang="en-US" dirty="0" smtClean="0"/>
              <a:t>장소의 집합</a:t>
            </a:r>
            <a:r>
              <a:rPr lang="en-US" altLang="ko-KR" sz="2000" dirty="0" smtClean="0"/>
              <a:t> P</a:t>
            </a:r>
          </a:p>
          <a:p>
            <a:pPr lvl="1" eaLnBrk="1" hangingPunct="1"/>
            <a:r>
              <a:rPr lang="ko-KR" altLang="en-US" dirty="0" smtClean="0"/>
              <a:t>전이의 집합</a:t>
            </a:r>
            <a:r>
              <a:rPr lang="en-US" altLang="ko-KR" sz="2000" dirty="0" smtClean="0"/>
              <a:t> T</a:t>
            </a:r>
          </a:p>
          <a:p>
            <a:pPr lvl="1" eaLnBrk="1" hangingPunct="1"/>
            <a:r>
              <a:rPr lang="ko-KR" altLang="en-US" dirty="0" smtClean="0"/>
              <a:t>입력 함수</a:t>
            </a:r>
            <a:r>
              <a:rPr lang="en-US" altLang="ko-KR" sz="2000" dirty="0" smtClean="0"/>
              <a:t> I</a:t>
            </a:r>
          </a:p>
          <a:p>
            <a:pPr lvl="1" eaLnBrk="1" hangingPunct="1"/>
            <a:r>
              <a:rPr lang="ko-KR" altLang="en-US" dirty="0" smtClean="0"/>
              <a:t>출력 함수</a:t>
            </a:r>
            <a:r>
              <a:rPr lang="en-US" altLang="ko-KR" sz="2000" dirty="0" smtClean="0"/>
              <a:t> O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68</a:t>
            </a:fld>
            <a:endParaRPr lang="ko-KR" alt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sz="2000" b="1" dirty="0" smtClean="0"/>
              <a:t>장소의 집합 </a:t>
            </a:r>
            <a:r>
              <a:rPr lang="en-US" altLang="ko-KR" sz="2000" b="1" dirty="0" smtClean="0"/>
              <a:t>P =</a:t>
            </a:r>
            <a:r>
              <a:rPr lang="en-US" altLang="ko-KR" b="1" dirty="0" smtClean="0"/>
              <a:t> </a:t>
            </a:r>
            <a:r>
              <a:rPr lang="en-US" altLang="ko-KR" sz="2000" b="1" dirty="0" smtClean="0"/>
              <a:t>{p</a:t>
            </a:r>
            <a:r>
              <a:rPr lang="en-US" altLang="ko-KR" sz="2000" b="1" baseline="-25000" dirty="0" smtClean="0"/>
              <a:t>1</a:t>
            </a:r>
            <a:r>
              <a:rPr lang="en-US" altLang="ko-KR" sz="2000" b="1" dirty="0" smtClean="0"/>
              <a:t>, p</a:t>
            </a:r>
            <a:r>
              <a:rPr lang="en-US" altLang="ko-KR" sz="2000" b="1" baseline="-25000" dirty="0" smtClean="0"/>
              <a:t>2</a:t>
            </a:r>
            <a:r>
              <a:rPr lang="en-US" altLang="ko-KR" sz="2000" b="1" dirty="0" smtClean="0"/>
              <a:t>, p</a:t>
            </a:r>
            <a:r>
              <a:rPr lang="en-US" altLang="ko-KR" sz="2000" b="1" baseline="-25000" dirty="0" smtClean="0"/>
              <a:t>3</a:t>
            </a:r>
            <a:r>
              <a:rPr lang="en-US" altLang="ko-KR" sz="2000" b="1" dirty="0" smtClean="0"/>
              <a:t>, p</a:t>
            </a:r>
            <a:r>
              <a:rPr lang="en-US" altLang="ko-KR" sz="2000" b="1" baseline="-25000" dirty="0" smtClean="0"/>
              <a:t>4</a:t>
            </a:r>
            <a:r>
              <a:rPr lang="en-US" altLang="ko-KR" sz="2000" b="1" dirty="0" smtClean="0"/>
              <a:t>}</a:t>
            </a:r>
          </a:p>
          <a:p>
            <a:pPr lvl="3" eaLnBrk="1" hangingPunct="1"/>
            <a:endParaRPr lang="en-US" altLang="ko-KR" sz="1600" dirty="0" smtClean="0"/>
          </a:p>
          <a:p>
            <a:pPr eaLnBrk="1" hangingPunct="1"/>
            <a:r>
              <a:rPr lang="ko-KR" altLang="en-US" sz="2000" b="1" dirty="0" smtClean="0"/>
              <a:t>전이의 집합</a:t>
            </a:r>
            <a:r>
              <a:rPr lang="en-US" altLang="ko-KR" sz="2000" b="1" dirty="0" smtClean="0"/>
              <a:t> T = {t</a:t>
            </a:r>
            <a:r>
              <a:rPr lang="en-US" altLang="ko-KR" sz="2000" b="1" baseline="-25000" dirty="0" smtClean="0"/>
              <a:t>1</a:t>
            </a:r>
            <a:r>
              <a:rPr lang="en-US" altLang="ko-KR" sz="2000" b="1" dirty="0" smtClean="0"/>
              <a:t>, t</a:t>
            </a:r>
            <a:r>
              <a:rPr lang="en-US" altLang="ko-KR" sz="2000" b="1" baseline="-25000" dirty="0" smtClean="0"/>
              <a:t>2</a:t>
            </a:r>
            <a:r>
              <a:rPr lang="en-US" altLang="ko-KR" sz="2000" b="1" dirty="0" smtClean="0"/>
              <a:t>}</a:t>
            </a:r>
          </a:p>
          <a:p>
            <a:pPr lvl="3" eaLnBrk="1" hangingPunct="1"/>
            <a:endParaRPr lang="en-US" altLang="ko-KR" sz="1600" dirty="0" smtClean="0"/>
          </a:p>
          <a:p>
            <a:pPr eaLnBrk="1" hangingPunct="1"/>
            <a:r>
              <a:rPr lang="ko-KR" altLang="en-US" b="1" dirty="0" smtClean="0"/>
              <a:t>입력 함수</a:t>
            </a:r>
            <a:r>
              <a:rPr lang="en-US" altLang="ko-KR" b="1" dirty="0" smtClean="0"/>
              <a:t>:</a:t>
            </a:r>
          </a:p>
          <a:p>
            <a:pPr lvl="1" eaLnBrk="1" hangingPunct="1">
              <a:buFont typeface="Webdings" charset="2"/>
              <a:buNone/>
            </a:pPr>
            <a:r>
              <a:rPr lang="en-US" altLang="ko-KR" dirty="0" smtClean="0"/>
              <a:t>		I(t</a:t>
            </a:r>
            <a:r>
              <a:rPr lang="en-US" altLang="ko-KR" baseline="-25000" dirty="0" smtClean="0"/>
              <a:t>1</a:t>
            </a:r>
            <a:r>
              <a:rPr lang="en-US" altLang="ko-KR" dirty="0" smtClean="0"/>
              <a:t>) = {p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, p</a:t>
            </a:r>
            <a:r>
              <a:rPr lang="en-US" altLang="ko-KR" baseline="-25000" dirty="0" smtClean="0"/>
              <a:t>4</a:t>
            </a:r>
            <a:r>
              <a:rPr lang="en-US" altLang="ko-KR" dirty="0" smtClean="0"/>
              <a:t>}</a:t>
            </a:r>
          </a:p>
          <a:p>
            <a:pPr lvl="1" eaLnBrk="1" hangingPunct="1">
              <a:buFont typeface="Webdings" charset="2"/>
              <a:buNone/>
            </a:pPr>
            <a:r>
              <a:rPr lang="en-US" altLang="ko-KR" dirty="0" smtClean="0"/>
              <a:t>		I(t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)</a:t>
            </a:r>
            <a:r>
              <a:rPr lang="en-US" altLang="ko-KR" baseline="-25000" dirty="0" smtClean="0"/>
              <a:t> </a:t>
            </a:r>
            <a:r>
              <a:rPr lang="en-US" altLang="ko-KR" dirty="0" smtClean="0"/>
              <a:t>= {p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}</a:t>
            </a:r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출력 함수</a:t>
            </a:r>
            <a:r>
              <a:rPr lang="en-US" altLang="ko-KR" b="1" dirty="0" smtClean="0"/>
              <a:t>:</a:t>
            </a:r>
          </a:p>
          <a:p>
            <a:pPr lvl="1" eaLnBrk="1" hangingPunct="1">
              <a:buFont typeface="Webdings" charset="2"/>
              <a:buNone/>
            </a:pPr>
            <a:r>
              <a:rPr lang="en-US" altLang="ko-KR" dirty="0" smtClean="0"/>
              <a:t>		O(t</a:t>
            </a:r>
            <a:r>
              <a:rPr lang="en-US" altLang="ko-KR" baseline="-25000" dirty="0" smtClean="0"/>
              <a:t>1</a:t>
            </a:r>
            <a:r>
              <a:rPr lang="en-US" altLang="ko-KR" dirty="0" smtClean="0"/>
              <a:t>) = {p</a:t>
            </a:r>
            <a:r>
              <a:rPr lang="en-US" altLang="ko-KR" baseline="-25000" dirty="0" smtClean="0"/>
              <a:t>1</a:t>
            </a:r>
            <a:r>
              <a:rPr lang="en-US" altLang="ko-KR" dirty="0" smtClean="0"/>
              <a:t>}</a:t>
            </a:r>
          </a:p>
          <a:p>
            <a:pPr lvl="1" eaLnBrk="1" hangingPunct="1">
              <a:buFont typeface="Webdings" charset="2"/>
              <a:buNone/>
            </a:pPr>
            <a:r>
              <a:rPr lang="en-US" altLang="ko-KR" dirty="0" smtClean="0"/>
              <a:t>		O(t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) = {p</a:t>
            </a:r>
            <a:r>
              <a:rPr lang="en-US" altLang="ko-KR" baseline="-25000" dirty="0" smtClean="0"/>
              <a:t>3</a:t>
            </a:r>
            <a:r>
              <a:rPr lang="en-US" altLang="ko-KR" dirty="0" smtClean="0"/>
              <a:t>, p</a:t>
            </a:r>
            <a:r>
              <a:rPr lang="en-US" altLang="ko-KR" baseline="-25000" dirty="0" smtClean="0"/>
              <a:t>3</a:t>
            </a:r>
            <a:r>
              <a:rPr lang="en-US" altLang="ko-KR" dirty="0" smtClean="0"/>
              <a:t>}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69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2564904"/>
            <a:ext cx="4297898" cy="259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  </a:t>
            </a:r>
            <a:r>
              <a:rPr lang="ko-KR" altLang="en-US" dirty="0" smtClean="0"/>
              <a:t>명세 문서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err="1" smtClean="0"/>
              <a:t>프로덕트를</a:t>
            </a:r>
            <a:r>
              <a:rPr lang="ko-KR" altLang="en-US" b="1" dirty="0" smtClean="0"/>
              <a:t> 구축하는 일반적인 접근법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제약들을 고려하지 않은 전략들을 찾는 것도 좋은 아이디어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만약 필요하다면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제약사항을 줄이도록 전략을 수정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모든 폐기된 전략들과 그들이 거부된 사유들을 작성한 기록을 보관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분석 팀을 보호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인도 후 유지보수 동안 새롭고 신중하지 못한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해결방안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을 선택하는 위험을 예방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088480" cy="400110"/>
          </a:xfrm>
        </p:spPr>
        <p:txBody>
          <a:bodyPr/>
          <a:lstStyle/>
          <a:p>
            <a:pPr algn="ctr"/>
            <a:r>
              <a:rPr lang="ko-KR" altLang="en-US" smtClean="0"/>
              <a:t>해결방안 전략들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</a:t>
            </a:fld>
            <a:endParaRPr lang="ko-KR" alt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보다 수학적으로</a:t>
            </a:r>
            <a:r>
              <a:rPr lang="en-US" altLang="ko-KR" b="1" dirty="0" smtClean="0"/>
              <a:t>, Petri net</a:t>
            </a:r>
            <a:r>
              <a:rPr lang="ko-KR" altLang="en-US" b="1" dirty="0" smtClean="0"/>
              <a:t>은 </a:t>
            </a:r>
            <a:r>
              <a:rPr lang="en-US" altLang="ko-KR" b="1" dirty="0" smtClean="0"/>
              <a:t>4-tuple</a:t>
            </a:r>
            <a:r>
              <a:rPr lang="ko-KR" altLang="en-US" b="1" dirty="0" smtClean="0"/>
              <a:t>인</a:t>
            </a:r>
            <a:r>
              <a:rPr lang="en-US" altLang="ko-KR" sz="2000" b="1" dirty="0" smtClean="0"/>
              <a:t> C = (P, T, I, O)</a:t>
            </a:r>
          </a:p>
          <a:p>
            <a:pPr lvl="1"/>
            <a:r>
              <a:rPr lang="en-US" altLang="ko-KR" dirty="0" smtClean="0"/>
              <a:t>P = {p</a:t>
            </a:r>
            <a:r>
              <a:rPr lang="en-US" altLang="ko-KR" baseline="-25000" dirty="0" smtClean="0"/>
              <a:t>1</a:t>
            </a:r>
            <a:r>
              <a:rPr lang="en-US" altLang="ko-KR" dirty="0" smtClean="0"/>
              <a:t>, p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, ..., </a:t>
            </a:r>
            <a:r>
              <a:rPr lang="en-US" altLang="ko-KR" dirty="0" err="1" smtClean="0"/>
              <a:t>p</a:t>
            </a:r>
            <a:r>
              <a:rPr lang="en-US" altLang="ko-KR" baseline="-25000" dirty="0" err="1" smtClean="0"/>
              <a:t>n</a:t>
            </a:r>
            <a:r>
              <a:rPr lang="en-US" altLang="ko-KR" dirty="0" smtClean="0"/>
              <a:t>}</a:t>
            </a:r>
            <a:r>
              <a:rPr lang="ko-KR" altLang="en-US" dirty="0" smtClean="0"/>
              <a:t>는 장소</a:t>
            </a:r>
            <a:r>
              <a:rPr lang="en-US" altLang="ko-KR" dirty="0" smtClean="0"/>
              <a:t>(place)</a:t>
            </a:r>
            <a:r>
              <a:rPr lang="ko-KR" altLang="en-US" dirty="0" smtClean="0"/>
              <a:t>의 유한 집합</a:t>
            </a:r>
            <a:r>
              <a:rPr lang="en-US" altLang="ko-KR" dirty="0" smtClean="0"/>
              <a:t>, n</a:t>
            </a:r>
            <a:r>
              <a:rPr lang="ko-KR" altLang="en-US" dirty="0" smtClean="0"/>
              <a:t>≥</a:t>
            </a:r>
            <a:r>
              <a:rPr lang="en-US" altLang="ko-KR" dirty="0" smtClean="0"/>
              <a:t>0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T = {t</a:t>
            </a:r>
            <a:r>
              <a:rPr lang="en-US" altLang="ko-KR" baseline="-25000" dirty="0" smtClean="0"/>
              <a:t>1</a:t>
            </a:r>
            <a:r>
              <a:rPr lang="en-US" altLang="ko-KR" dirty="0" smtClean="0"/>
              <a:t>, t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, ..., t</a:t>
            </a:r>
            <a:r>
              <a:rPr lang="en-US" altLang="ko-KR" baseline="-25000" dirty="0" smtClean="0"/>
              <a:t>m</a:t>
            </a:r>
            <a:r>
              <a:rPr lang="en-US" altLang="ko-KR" dirty="0" smtClean="0"/>
              <a:t>}</a:t>
            </a:r>
            <a:r>
              <a:rPr lang="ko-KR" altLang="en-US" dirty="0" smtClean="0"/>
              <a:t>는 전이의 유한집합</a:t>
            </a:r>
            <a:r>
              <a:rPr lang="en-US" altLang="ko-KR" dirty="0" smtClean="0"/>
              <a:t>, m</a:t>
            </a:r>
            <a:r>
              <a:rPr lang="ko-KR" altLang="en-US" dirty="0" smtClean="0"/>
              <a:t>≥</a:t>
            </a:r>
            <a:r>
              <a:rPr lang="en-US" altLang="ko-KR" dirty="0" smtClean="0"/>
              <a:t>0, P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T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disjoint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I : T </a:t>
            </a:r>
            <a:r>
              <a:rPr lang="ko-KR" altLang="en-US" dirty="0" smtClean="0"/>
              <a:t>→ 는 전이에서 장소의 백</a:t>
            </a:r>
            <a:r>
              <a:rPr lang="en-US" altLang="ko-KR" dirty="0" smtClean="0"/>
              <a:t>(bag)</a:t>
            </a:r>
            <a:r>
              <a:rPr lang="ko-KR" altLang="en-US" dirty="0" smtClean="0"/>
              <a:t>으로 </a:t>
            </a:r>
            <a:r>
              <a:rPr lang="ko-KR" altLang="en-US" dirty="0" err="1" smtClean="0"/>
              <a:t>매핑되는</a:t>
            </a:r>
            <a:r>
              <a:rPr lang="ko-KR" altLang="en-US" dirty="0" smtClean="0"/>
              <a:t> 입력</a:t>
            </a:r>
            <a:r>
              <a:rPr lang="en-US" altLang="ko-KR" dirty="0" smtClean="0"/>
              <a:t>(input) </a:t>
            </a:r>
            <a:r>
              <a:rPr lang="ko-KR" altLang="en-US" dirty="0" smtClean="0"/>
              <a:t>함수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O : T </a:t>
            </a:r>
            <a:r>
              <a:rPr lang="ko-KR" altLang="en-US" dirty="0" smtClean="0"/>
              <a:t>→ 는 전이에서 장소의 백으로 </a:t>
            </a:r>
            <a:r>
              <a:rPr lang="ko-KR" altLang="en-US" dirty="0" err="1" smtClean="0"/>
              <a:t>매핑되는</a:t>
            </a:r>
            <a:r>
              <a:rPr lang="ko-KR" altLang="en-US" dirty="0" smtClean="0"/>
              <a:t> 출력</a:t>
            </a:r>
            <a:r>
              <a:rPr lang="en-US" altLang="ko-KR" dirty="0" smtClean="0"/>
              <a:t>(output) </a:t>
            </a:r>
            <a:r>
              <a:rPr lang="ko-KR" altLang="en-US" dirty="0" smtClean="0"/>
              <a:t>함수</a:t>
            </a:r>
            <a:r>
              <a:rPr lang="en-US" altLang="ko-KR" dirty="0" smtClean="0"/>
              <a:t>(bag </a:t>
            </a:r>
            <a:r>
              <a:rPr lang="ko-KR" altLang="en-US" dirty="0" smtClean="0"/>
              <a:t>또는 </a:t>
            </a:r>
            <a:r>
              <a:rPr lang="en-US" altLang="ko-KR" dirty="0" err="1" smtClean="0"/>
              <a:t>multiset</a:t>
            </a:r>
            <a:r>
              <a:rPr lang="ko-KR" altLang="en-US" dirty="0" smtClean="0"/>
              <a:t>은 한 원소의 다중 인스턴스를 허용하는 집합에 대한 일반적인 표현임</a:t>
            </a:r>
            <a:r>
              <a:rPr lang="en-US" altLang="ko-KR" dirty="0" smtClean="0"/>
              <a:t>.)</a:t>
            </a:r>
            <a:endParaRPr lang="ko-KR" altLang="en-US" dirty="0" smtClean="0"/>
          </a:p>
          <a:p>
            <a:pPr lvl="1"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Petri net</a:t>
            </a:r>
            <a:r>
              <a:rPr lang="ko-KR" altLang="en-US" b="1" dirty="0" smtClean="0"/>
              <a:t>의 마킹</a:t>
            </a:r>
            <a:r>
              <a:rPr lang="en-US" altLang="ko-KR" b="1" dirty="0" smtClean="0"/>
              <a:t>(</a:t>
            </a:r>
            <a:r>
              <a:rPr lang="en-US" altLang="ko-KR" b="1" i="1" dirty="0" smtClean="0"/>
              <a:t>marking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은 </a:t>
            </a:r>
            <a:r>
              <a:rPr lang="en-US" altLang="ko-KR" b="1" dirty="0" smtClean="0"/>
              <a:t>Petri net</a:t>
            </a:r>
            <a:r>
              <a:rPr lang="ko-KR" altLang="en-US" b="1" dirty="0" smtClean="0"/>
              <a:t>에 토큰을 할당하는 것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70</a:t>
            </a:fld>
            <a:endParaRPr lang="ko-KR" alt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4941168"/>
            <a:ext cx="8507288" cy="1184995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네 개의 토큰들</a:t>
            </a:r>
            <a:r>
              <a:rPr lang="en-US" altLang="ko-KR" b="1" dirty="0" smtClean="0"/>
              <a:t>: p</a:t>
            </a:r>
            <a:r>
              <a:rPr lang="en-US" altLang="ko-KR" b="1" baseline="-25000" dirty="0" smtClean="0"/>
              <a:t>1</a:t>
            </a:r>
            <a:r>
              <a:rPr lang="ko-KR" altLang="en-US" b="1" dirty="0" smtClean="0"/>
              <a:t>에 하나</a:t>
            </a:r>
            <a:r>
              <a:rPr lang="en-US" altLang="ko-KR" b="1" dirty="0" smtClean="0"/>
              <a:t>, p</a:t>
            </a:r>
            <a:r>
              <a:rPr lang="en-US" altLang="ko-KR" b="1" baseline="-25000" dirty="0" smtClean="0"/>
              <a:t>2</a:t>
            </a:r>
            <a:r>
              <a:rPr lang="ko-KR" altLang="en-US" b="1" dirty="0" smtClean="0"/>
              <a:t>에 둘</a:t>
            </a:r>
            <a:r>
              <a:rPr lang="en-US" altLang="ko-KR" b="1" dirty="0" smtClean="0"/>
              <a:t>, p</a:t>
            </a:r>
            <a:r>
              <a:rPr lang="en-US" altLang="ko-KR" b="1" baseline="-25000" dirty="0" smtClean="0"/>
              <a:t>3</a:t>
            </a:r>
            <a:r>
              <a:rPr lang="ko-KR" altLang="en-US" b="1" dirty="0" smtClean="0"/>
              <a:t>에는 없고</a:t>
            </a:r>
            <a:r>
              <a:rPr lang="en-US" altLang="ko-KR" b="1" dirty="0" smtClean="0"/>
              <a:t>, p</a:t>
            </a:r>
            <a:r>
              <a:rPr lang="en-US" altLang="ko-KR" b="1" baseline="-25000" dirty="0" smtClean="0"/>
              <a:t>4</a:t>
            </a:r>
            <a:r>
              <a:rPr lang="ko-KR" altLang="en-US" b="1" dirty="0" smtClean="0"/>
              <a:t>에 한 개</a:t>
            </a:r>
            <a:endParaRPr lang="en-US" altLang="ko-KR" sz="2000" b="1" baseline="-25000" dirty="0" smtClean="0"/>
          </a:p>
          <a:p>
            <a:pPr lvl="1" eaLnBrk="1" hangingPunct="1"/>
            <a:r>
              <a:rPr lang="ko-KR" altLang="en-US" dirty="0" err="1" smtClean="0"/>
              <a:t>마킹은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백터</a:t>
            </a:r>
            <a:r>
              <a:rPr lang="en-US" altLang="ko-KR" dirty="0" smtClean="0"/>
              <a:t>(1, 2, 0, 1)</a:t>
            </a:r>
            <a:r>
              <a:rPr lang="ko-KR" altLang="en-US" dirty="0" smtClean="0"/>
              <a:t>로 표현됨</a:t>
            </a:r>
            <a:endParaRPr lang="en-US" altLang="ko-KR" sz="2000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71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76487" y="1916832"/>
            <a:ext cx="4391025" cy="264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전이는 그 입력 장소 각각에 많은 토큰들이 있고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장소에서 전이로 가는 화살표가 있을 때 가능</a:t>
            </a:r>
            <a:endParaRPr lang="en-US" altLang="ko-KR" b="1" dirty="0" smtClean="0"/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전이</a:t>
            </a:r>
            <a:r>
              <a:rPr lang="en-US" altLang="ko-KR" sz="2000" b="1" dirty="0" smtClean="0"/>
              <a:t> t</a:t>
            </a:r>
            <a:r>
              <a:rPr lang="en-US" altLang="ko-KR" sz="2000" b="1" baseline="-25000" dirty="0" smtClean="0"/>
              <a:t>1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이 발생했다면</a:t>
            </a:r>
            <a:r>
              <a:rPr lang="en-US" altLang="ko-KR" sz="2000" b="1" dirty="0" smtClean="0"/>
              <a:t>,</a:t>
            </a:r>
            <a:r>
              <a:rPr lang="en-US" altLang="ko-KR" b="1" dirty="0" smtClean="0"/>
              <a:t> (ready to fire)</a:t>
            </a:r>
          </a:p>
          <a:p>
            <a:pPr lvl="1" eaLnBrk="1" hangingPunct="1"/>
            <a:r>
              <a:rPr lang="ko-KR" altLang="en-US" dirty="0" smtClean="0"/>
              <a:t>만약 전이 </a:t>
            </a:r>
            <a:r>
              <a:rPr lang="en-US" altLang="ko-KR" dirty="0" smtClean="0"/>
              <a:t>t</a:t>
            </a:r>
            <a:r>
              <a:rPr lang="en-US" altLang="ko-KR" baseline="-25000" dirty="0" smtClean="0"/>
              <a:t>1</a:t>
            </a:r>
            <a:r>
              <a:rPr lang="ko-KR" altLang="en-US" dirty="0" smtClean="0"/>
              <a:t>이 발생했다면</a:t>
            </a:r>
            <a:r>
              <a:rPr lang="en-US" altLang="ko-KR" dirty="0" smtClean="0"/>
              <a:t>, p</a:t>
            </a:r>
            <a:r>
              <a:rPr lang="en-US" altLang="ko-KR" baseline="-25000" dirty="0" smtClean="0"/>
              <a:t>2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p</a:t>
            </a:r>
            <a:r>
              <a:rPr lang="en-US" altLang="ko-KR" baseline="-25000" dirty="0" smtClean="0"/>
              <a:t>4</a:t>
            </a:r>
            <a:r>
              <a:rPr lang="ko-KR" altLang="en-US" dirty="0" smtClean="0"/>
              <a:t>로부터 각각 하나의 토큰이 제거될 것이고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새로운 토큰 하나가 </a:t>
            </a:r>
            <a:r>
              <a:rPr lang="en-US" altLang="ko-KR" dirty="0" smtClean="0"/>
              <a:t>p</a:t>
            </a:r>
            <a:r>
              <a:rPr lang="en-US" altLang="ko-KR" baseline="-25000" dirty="0" smtClean="0"/>
              <a:t>1</a:t>
            </a:r>
            <a:r>
              <a:rPr lang="ko-KR" altLang="en-US" dirty="0" smtClean="0"/>
              <a:t>에 생기게 됨</a:t>
            </a:r>
            <a:endParaRPr lang="en-US" altLang="ko-KR" sz="2000" baseline="-25000" dirty="0" smtClean="0"/>
          </a:p>
          <a:p>
            <a:pPr lvl="3" eaLnBrk="1" hangingPunct="1"/>
            <a:endParaRPr lang="en-US" altLang="ko-KR" dirty="0" smtClean="0"/>
          </a:p>
          <a:p>
            <a:r>
              <a:rPr lang="ko-KR" altLang="en-US" b="1" dirty="0" smtClean="0"/>
              <a:t>전이 </a:t>
            </a:r>
            <a:r>
              <a:rPr lang="en-US" altLang="ko-KR" b="1" dirty="0" smtClean="0"/>
              <a:t>t</a:t>
            </a:r>
            <a:r>
              <a:rPr lang="en-US" altLang="ko-KR" b="1" baseline="-25000" dirty="0" smtClean="0"/>
              <a:t>2</a:t>
            </a:r>
            <a:r>
              <a:rPr lang="ko-KR" altLang="en-US" b="1" dirty="0" smtClean="0"/>
              <a:t> 또한 가능</a:t>
            </a:r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Important: </a:t>
            </a:r>
          </a:p>
          <a:p>
            <a:pPr lvl="1" eaLnBrk="1" hangingPunct="1"/>
            <a:r>
              <a:rPr lang="ko-KR" altLang="en-US" dirty="0" smtClean="0"/>
              <a:t>토큰의 수는 보존되지 않음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72</a:t>
            </a:fld>
            <a:endParaRPr lang="ko-KR" alt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/>
            <a:r>
              <a:rPr lang="en-US" altLang="ko-KR" b="1" dirty="0" smtClean="0"/>
              <a:t>Petri nets</a:t>
            </a:r>
            <a:r>
              <a:rPr lang="ko-KR" altLang="en-US" b="1" dirty="0" smtClean="0"/>
              <a:t>은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비결정론적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전이 </a:t>
            </a:r>
            <a:r>
              <a:rPr lang="en-US" altLang="ko-KR" dirty="0" smtClean="0"/>
              <a:t>t</a:t>
            </a:r>
            <a:r>
              <a:rPr lang="en-US" altLang="ko-KR" baseline="-25000" dirty="0" smtClean="0"/>
              <a:t>1</a:t>
            </a:r>
            <a:r>
              <a:rPr lang="en-US" altLang="ko-KR" dirty="0" smtClean="0"/>
              <a:t> </a:t>
            </a:r>
            <a:r>
              <a:rPr lang="ko-KR" altLang="en-US" dirty="0" smtClean="0"/>
              <a:t>일어나면</a:t>
            </a:r>
            <a:r>
              <a:rPr lang="en-US" altLang="ko-KR" dirty="0" smtClean="0"/>
              <a:t>,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이에 따른 </a:t>
            </a:r>
            <a:r>
              <a:rPr lang="ko-KR" altLang="en-US" b="1" dirty="0" err="1" smtClean="0"/>
              <a:t>마킹은</a:t>
            </a:r>
            <a:r>
              <a:rPr lang="ko-KR" altLang="en-US" b="1" dirty="0" smtClean="0"/>
              <a:t> </a:t>
            </a:r>
            <a:r>
              <a:rPr lang="en-US" altLang="ko-KR" sz="2000" b="1" dirty="0" smtClean="0"/>
              <a:t>(2, 1, 0 ,0) 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73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3787" y="2780928"/>
            <a:ext cx="4416425" cy="2662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이제 전이</a:t>
            </a:r>
            <a:r>
              <a:rPr lang="en-US" altLang="ko-KR" sz="2000" b="1" dirty="0" smtClean="0"/>
              <a:t> t</a:t>
            </a:r>
            <a:r>
              <a:rPr lang="en-US" altLang="ko-KR" sz="2000" b="1" baseline="-25000" dirty="0" smtClean="0"/>
              <a:t>2</a:t>
            </a:r>
            <a:r>
              <a:rPr lang="en-US" altLang="ko-KR" sz="2000" b="1" dirty="0" smtClean="0"/>
              <a:t> </a:t>
            </a:r>
            <a:r>
              <a:rPr lang="ko-KR" altLang="en-US" b="1" dirty="0" smtClean="0"/>
              <a:t>가 발생했다면</a:t>
            </a:r>
            <a:r>
              <a:rPr lang="en-US" altLang="ko-KR" b="1" dirty="0" smtClean="0"/>
              <a:t>,</a:t>
            </a:r>
          </a:p>
          <a:p>
            <a:pPr lvl="1" eaLnBrk="1" hangingPunct="1"/>
            <a:r>
              <a:rPr lang="en-US" altLang="ko-KR" dirty="0" smtClean="0"/>
              <a:t>p</a:t>
            </a:r>
            <a:r>
              <a:rPr lang="en-US" altLang="ko-KR" baseline="-25000" dirty="0" smtClean="0"/>
              <a:t>2</a:t>
            </a:r>
            <a:r>
              <a:rPr lang="ko-KR" altLang="en-US" dirty="0" smtClean="0"/>
              <a:t>에서 가능한 토큰이 제거되고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두 개의 새로운 토큰이 </a:t>
            </a:r>
            <a:r>
              <a:rPr lang="en-US" altLang="ko-KR" dirty="0" smtClean="0"/>
              <a:t>p</a:t>
            </a:r>
            <a:r>
              <a:rPr lang="en-US" altLang="ko-KR" baseline="-25000" dirty="0" smtClean="0"/>
              <a:t>3</a:t>
            </a:r>
            <a:r>
              <a:rPr lang="ko-KR" altLang="en-US" dirty="0" smtClean="0"/>
              <a:t>에 생김</a:t>
            </a:r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err="1" smtClean="0"/>
              <a:t>마킹은</a:t>
            </a:r>
            <a:r>
              <a:rPr lang="ko-KR" altLang="en-US" b="1" dirty="0" smtClean="0"/>
              <a:t> 이제</a:t>
            </a:r>
            <a:r>
              <a:rPr lang="en-US" altLang="ko-KR" b="1" dirty="0" smtClean="0"/>
              <a:t> </a:t>
            </a:r>
            <a:r>
              <a:rPr lang="en-US" altLang="ko-KR" sz="2000" b="1" dirty="0" smtClean="0"/>
              <a:t>(2, 0, 2, 0)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74</a:t>
            </a:fld>
            <a:endParaRPr lang="ko-KR" altLang="en-US"/>
          </a:p>
        </p:txBody>
      </p:sp>
      <p:pic>
        <p:nvPicPr>
          <p:cNvPr id="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3919" y="2636912"/>
            <a:ext cx="4856162" cy="2941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>
              <a:tabLst>
                <a:tab pos="852488" algn="l"/>
              </a:tabLst>
            </a:pPr>
            <a:r>
              <a:rPr lang="ko-KR" altLang="en-US" b="1" dirty="0" smtClean="0"/>
              <a:t>더 정형적으로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다음의 </a:t>
            </a:r>
            <a:r>
              <a:rPr lang="en-US" altLang="ko-KR" b="1" dirty="0" smtClean="0"/>
              <a:t>Petri net</a:t>
            </a:r>
            <a:r>
              <a:rPr lang="ko-KR" altLang="en-US" b="1" dirty="0" smtClean="0"/>
              <a:t>의 마킹 </a:t>
            </a:r>
            <a:r>
              <a:rPr lang="en-US" altLang="ko-KR" b="1" dirty="0" smtClean="0"/>
              <a:t>M</a:t>
            </a:r>
            <a:r>
              <a:rPr lang="ko-KR" altLang="en-US" b="1" dirty="0" smtClean="0"/>
              <a:t>은</a:t>
            </a:r>
            <a:endParaRPr lang="en-US" altLang="ko-KR" b="1" dirty="0" smtClean="0"/>
          </a:p>
          <a:p>
            <a:pPr eaLnBrk="1" hangingPunct="1">
              <a:buFont typeface="Webdings" charset="2"/>
              <a:buNone/>
              <a:tabLst>
                <a:tab pos="852488" algn="l"/>
              </a:tabLst>
            </a:pPr>
            <a:r>
              <a:rPr lang="en-US" altLang="ko-KR" sz="1400" dirty="0" smtClean="0"/>
              <a:t>		C = (P, T, I, O) </a:t>
            </a:r>
          </a:p>
          <a:p>
            <a:pPr eaLnBrk="1" hangingPunct="1">
              <a:buFont typeface="Webdings" charset="2"/>
              <a:buNone/>
              <a:tabLst>
                <a:tab pos="852488" algn="l"/>
              </a:tabLst>
            </a:pPr>
            <a:r>
              <a:rPr lang="en-US" altLang="ko-KR" b="1" dirty="0" smtClean="0"/>
              <a:t>	</a:t>
            </a:r>
            <a:r>
              <a:rPr lang="ko-KR" altLang="en-US" b="1" dirty="0" smtClean="0"/>
              <a:t>다음과 같이 장소 </a:t>
            </a:r>
            <a:r>
              <a:rPr lang="en-US" altLang="ko-KR" b="1" dirty="0" smtClean="0"/>
              <a:t>P</a:t>
            </a:r>
            <a:r>
              <a:rPr lang="ko-KR" altLang="en-US" b="1" dirty="0" smtClean="0"/>
              <a:t>의 집합에서 음이 아닌 정수의 집합으로 가는 함수</a:t>
            </a:r>
            <a:endParaRPr lang="en-US" altLang="ko-KR" b="1" dirty="0" smtClean="0"/>
          </a:p>
          <a:p>
            <a:pPr eaLnBrk="1" hangingPunct="1">
              <a:buFont typeface="Webdings" charset="2"/>
              <a:buNone/>
              <a:tabLst>
                <a:tab pos="852488" algn="l"/>
              </a:tabLst>
            </a:pPr>
            <a:r>
              <a:rPr lang="en-US" altLang="ko-KR" sz="1600" dirty="0" smtClean="0"/>
              <a:t>	</a:t>
            </a:r>
            <a:r>
              <a:rPr lang="en-US" altLang="ko-KR" sz="1400" dirty="0" smtClean="0"/>
              <a:t>	M : P ® {0, 1, 2, …}</a:t>
            </a:r>
          </a:p>
          <a:p>
            <a:pPr eaLnBrk="1" hangingPunct="1">
              <a:tabLst>
                <a:tab pos="852488" algn="l"/>
              </a:tabLst>
            </a:pPr>
            <a:endParaRPr lang="en-US" altLang="ko-KR" sz="1400" dirty="0" smtClean="0"/>
          </a:p>
          <a:p>
            <a:pPr eaLnBrk="1" hangingPunct="1">
              <a:tabLst>
                <a:tab pos="852488" algn="l"/>
              </a:tabLst>
            </a:pPr>
            <a:r>
              <a:rPr lang="ko-KR" altLang="en-US" b="1" dirty="0" err="1" smtClean="0"/>
              <a:t>마킹이</a:t>
            </a:r>
            <a:r>
              <a:rPr lang="ko-KR" altLang="en-US" b="1" dirty="0" smtClean="0"/>
              <a:t> 된</a:t>
            </a:r>
            <a:r>
              <a:rPr lang="en-US" altLang="ko-KR" b="1" dirty="0" smtClean="0"/>
              <a:t> Petri net</a:t>
            </a:r>
            <a:r>
              <a:rPr lang="ko-KR" altLang="en-US" b="1" dirty="0" smtClean="0"/>
              <a:t>은 </a:t>
            </a:r>
            <a:r>
              <a:rPr lang="en-US" altLang="ko-KR" b="1" dirty="0" smtClean="0"/>
              <a:t>5-tuple</a:t>
            </a:r>
            <a:r>
              <a:rPr lang="en-US" altLang="ko-KR" sz="1400" b="1" dirty="0" smtClean="0"/>
              <a:t> (P, T, I, O, M )</a:t>
            </a:r>
            <a:r>
              <a:rPr lang="ko-KR" altLang="en-US" b="1" dirty="0" smtClean="0"/>
              <a:t>이 됨</a:t>
            </a:r>
            <a:endParaRPr lang="en-US" altLang="ko-KR" sz="1400" b="1" dirty="0" smtClean="0"/>
          </a:p>
          <a:p>
            <a:pPr eaLnBrk="1" hangingPunct="1">
              <a:tabLst>
                <a:tab pos="852488" algn="l"/>
              </a:tabLst>
            </a:pPr>
            <a:endParaRPr lang="en-US" altLang="ko-KR" sz="1400" dirty="0" smtClean="0"/>
          </a:p>
          <a:p>
            <a:pPr eaLnBrk="1" hangingPunct="1">
              <a:tabLst>
                <a:tab pos="852488" algn="l"/>
              </a:tabLst>
            </a:pP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75</a:t>
            </a:fld>
            <a:endParaRPr lang="ko-KR" alt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63888" y="2348880"/>
            <a:ext cx="3052762" cy="2554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/>
            <a:r>
              <a:rPr lang="en-US" altLang="ko-KR" b="1" dirty="0" smtClean="0"/>
              <a:t> </a:t>
            </a:r>
            <a:r>
              <a:rPr lang="ko-KR" altLang="en-US" b="1" dirty="0" smtClean="0"/>
              <a:t>억제 </a:t>
            </a:r>
            <a:r>
              <a:rPr lang="ko-KR" altLang="en-US" b="1" dirty="0" err="1" smtClean="0"/>
              <a:t>아크</a:t>
            </a:r>
            <a:r>
              <a:rPr lang="en-US" altLang="ko-KR" b="1" dirty="0" smtClean="0"/>
              <a:t>(Inhibitor arcs)</a:t>
            </a:r>
          </a:p>
          <a:p>
            <a:pPr lvl="1" eaLnBrk="1" hangingPunct="1"/>
            <a:r>
              <a:rPr lang="ko-KR" altLang="en-US" dirty="0" smtClean="0"/>
              <a:t>화살촉이 아닌 작은 원으로 표시됨</a:t>
            </a:r>
            <a:endParaRPr lang="en-US" altLang="ko-KR" sz="2400" dirty="0" smtClean="0"/>
          </a:p>
          <a:p>
            <a:pPr eaLnBrk="1" hangingPunct="1"/>
            <a:endParaRPr lang="en-US" altLang="ko-KR" sz="2400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전이</a:t>
            </a:r>
            <a:r>
              <a:rPr lang="en-US" altLang="ko-KR" b="1" dirty="0" smtClean="0"/>
              <a:t> </a:t>
            </a:r>
            <a:r>
              <a:rPr lang="en-US" altLang="ko-KR" sz="2000" b="1" dirty="0" smtClean="0"/>
              <a:t>t</a:t>
            </a:r>
            <a:r>
              <a:rPr lang="en-US" altLang="ko-KR" sz="2000" b="1" baseline="-25000" dirty="0" smtClean="0"/>
              <a:t>1</a:t>
            </a:r>
            <a:r>
              <a:rPr lang="en-US" altLang="ko-KR" b="1" dirty="0" smtClean="0"/>
              <a:t> is </a:t>
            </a:r>
            <a:r>
              <a:rPr lang="ko-KR" altLang="en-US" b="1" dirty="0" smtClean="0"/>
              <a:t>가능</a:t>
            </a:r>
            <a:endParaRPr lang="en-US" altLang="ko-KR" b="1" dirty="0" smtClean="0"/>
          </a:p>
          <a:p>
            <a:pPr lvl="1" eaLnBrk="1" hangingPunct="1"/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일반적으로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만약 전이로의 정상적인 입력 </a:t>
            </a:r>
            <a:r>
              <a:rPr lang="ko-KR" altLang="en-US" b="1" dirty="0" err="1" smtClean="0"/>
              <a:t>아크</a:t>
            </a:r>
            <a:r>
              <a:rPr lang="ko-KR" altLang="en-US" b="1" dirty="0" smtClean="0"/>
              <a:t> 각각에 적어도 하나의 토큰이 있고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억제 입력 </a:t>
            </a:r>
            <a:r>
              <a:rPr lang="ko-KR" altLang="en-US" b="1" dirty="0" err="1" smtClean="0"/>
              <a:t>아크에</a:t>
            </a:r>
            <a:r>
              <a:rPr lang="ko-KR" altLang="en-US" b="1" dirty="0" smtClean="0"/>
              <a:t> 토큰이 하나도 없다면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전이가 일어남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Petri Nets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76</a:t>
            </a:fld>
            <a:endParaRPr lang="ko-KR" alt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/>
            <a:r>
              <a:rPr lang="ko-KR" altLang="en-US" b="1" dirty="0" err="1" smtClean="0"/>
              <a:t>프로덕트는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m </a:t>
            </a:r>
            <a:r>
              <a:rPr lang="ko-KR" altLang="en-US" b="1" dirty="0" smtClean="0"/>
              <a:t>층인 빌딩에 </a:t>
            </a:r>
            <a:r>
              <a:rPr lang="en-US" altLang="ko-KR" b="1" dirty="0" smtClean="0"/>
              <a:t>n </a:t>
            </a:r>
            <a:r>
              <a:rPr lang="ko-KR" altLang="en-US" b="1" dirty="0" smtClean="0"/>
              <a:t>엘리베이터를 제어하도록 설치되었음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각 층은 </a:t>
            </a:r>
            <a:r>
              <a:rPr lang="en-US" altLang="ko-KR" b="1" dirty="0" smtClean="0"/>
              <a:t>Petri net</a:t>
            </a:r>
            <a:r>
              <a:rPr lang="ko-KR" altLang="en-US" b="1" dirty="0" smtClean="0"/>
              <a:t>에서 장소 </a:t>
            </a:r>
            <a:r>
              <a:rPr lang="en-US" altLang="ko-KR" b="1" dirty="0" smtClean="0"/>
              <a:t>F</a:t>
            </a:r>
            <a:r>
              <a:rPr lang="en-US" altLang="ko-KR" b="1" baseline="-25000" dirty="0" smtClean="0"/>
              <a:t>f</a:t>
            </a:r>
            <a:r>
              <a:rPr lang="en-US" altLang="ko-KR" b="1" dirty="0" smtClean="0"/>
              <a:t>, 1</a:t>
            </a:r>
            <a:r>
              <a:rPr lang="ko-KR" altLang="en-US" b="1" dirty="0" smtClean="0"/>
              <a:t>≤</a:t>
            </a:r>
            <a:r>
              <a:rPr lang="en-US" altLang="ko-KR" b="1" dirty="0" smtClean="0"/>
              <a:t>f</a:t>
            </a:r>
            <a:r>
              <a:rPr lang="ko-KR" altLang="en-US" b="1" dirty="0" smtClean="0"/>
              <a:t>≤</a:t>
            </a:r>
            <a:r>
              <a:rPr lang="en-US" altLang="ko-KR" b="1" dirty="0" smtClean="0"/>
              <a:t>m</a:t>
            </a:r>
            <a:r>
              <a:rPr lang="ko-KR" altLang="en-US" b="1" dirty="0" smtClean="0"/>
              <a:t>으로 표현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엘리베이터는 토큰으로 표현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F</a:t>
            </a:r>
            <a:r>
              <a:rPr lang="en-US" altLang="ko-KR" b="1" baseline="-25000" dirty="0" smtClean="0"/>
              <a:t>f</a:t>
            </a:r>
            <a:r>
              <a:rPr lang="ko-KR" altLang="en-US" b="1" dirty="0" smtClean="0"/>
              <a:t>에 있는 토큰은 엘리베이터가 </a:t>
            </a:r>
            <a:r>
              <a:rPr lang="en-US" altLang="ko-KR" b="1" dirty="0" smtClean="0"/>
              <a:t>f</a:t>
            </a:r>
            <a:r>
              <a:rPr lang="ko-KR" altLang="en-US" b="1" dirty="0" smtClean="0"/>
              <a:t>층에 있음을 나타냄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824784" cy="400110"/>
          </a:xfrm>
        </p:spPr>
        <p:txBody>
          <a:bodyPr/>
          <a:lstStyle/>
          <a:p>
            <a:pPr algn="ctr"/>
            <a:r>
              <a:rPr lang="en-US" altLang="ko-KR" dirty="0" smtClean="0"/>
              <a:t>Petri Nets: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77</a:t>
            </a:fld>
            <a:endParaRPr lang="ko-KR" alt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>
              <a:tabLst>
                <a:tab pos="1370013" algn="l"/>
              </a:tabLst>
            </a:pPr>
            <a:r>
              <a:rPr lang="ko-KR" altLang="en-US" b="1" dirty="0" smtClean="0"/>
              <a:t>첫 번째 제약</a:t>
            </a:r>
            <a:r>
              <a:rPr lang="en-US" altLang="ko-KR" b="1" dirty="0" smtClean="0"/>
              <a:t>:</a:t>
            </a:r>
          </a:p>
          <a:p>
            <a:pPr lvl="1" eaLnBrk="1" hangingPunct="1">
              <a:buNone/>
              <a:tabLst>
                <a:tab pos="1370013" algn="l"/>
              </a:tabLst>
            </a:pPr>
            <a:r>
              <a:rPr lang="en-US" altLang="ko-KR" dirty="0" smtClean="0"/>
              <a:t>	</a:t>
            </a:r>
            <a:r>
              <a:rPr lang="ko-KR" altLang="en-US" dirty="0" smtClean="0"/>
              <a:t>각 엘리베이터는 각 층에 하나씩 </a:t>
            </a:r>
            <a:r>
              <a:rPr lang="en-US" altLang="ko-KR" dirty="0" smtClean="0"/>
              <a:t>m</a:t>
            </a:r>
            <a:r>
              <a:rPr lang="ko-KR" altLang="en-US" dirty="0" smtClean="0"/>
              <a:t>개의 버튼들의 집합을 가지고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버튼이 눌려지면 불이 들어오고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엘리베이터가 해당 층을 방문하도록 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해당 층에 엘리베이터가 방문했을 때 불이 꺼지게 된다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 lvl="3" eaLnBrk="1" hangingPunct="1">
              <a:tabLst>
                <a:tab pos="1370013" algn="l"/>
              </a:tabLst>
            </a:pPr>
            <a:endParaRPr lang="en-US" altLang="ko-KR" dirty="0" smtClean="0"/>
          </a:p>
          <a:p>
            <a:pPr eaLnBrk="1" hangingPunct="1">
              <a:tabLst>
                <a:tab pos="1370013" algn="l"/>
              </a:tabLst>
            </a:pPr>
            <a:r>
              <a:rPr lang="en-US" altLang="ko-KR" b="1" dirty="0" smtClean="0"/>
              <a:t>f</a:t>
            </a:r>
            <a:r>
              <a:rPr lang="ko-KR" altLang="en-US" b="1" dirty="0" smtClean="0"/>
              <a:t>층에 대한 엘리베이터 버튼은 장소 </a:t>
            </a:r>
            <a:r>
              <a:rPr lang="en-US" altLang="ko-KR" b="1" dirty="0" err="1" smtClean="0"/>
              <a:t>EB</a:t>
            </a:r>
            <a:r>
              <a:rPr lang="en-US" altLang="ko-KR" b="1" baseline="-25000" dirty="0" err="1" smtClean="0"/>
              <a:t>f</a:t>
            </a:r>
            <a:r>
              <a:rPr lang="en-US" altLang="ko-KR" b="1" dirty="0" smtClean="0"/>
              <a:t>, 1</a:t>
            </a:r>
            <a:r>
              <a:rPr lang="ko-KR" altLang="en-US" b="1" dirty="0" smtClean="0"/>
              <a:t>≤</a:t>
            </a:r>
            <a:r>
              <a:rPr lang="en-US" altLang="ko-KR" b="1" dirty="0" smtClean="0"/>
              <a:t>f</a:t>
            </a:r>
            <a:r>
              <a:rPr lang="ko-KR" altLang="en-US" b="1" dirty="0" smtClean="0"/>
              <a:t>≤</a:t>
            </a:r>
            <a:r>
              <a:rPr lang="en-US" altLang="ko-KR" b="1" dirty="0" smtClean="0"/>
              <a:t>m</a:t>
            </a:r>
            <a:r>
              <a:rPr lang="ko-KR" altLang="en-US" b="1" dirty="0" smtClean="0"/>
              <a:t>으로 </a:t>
            </a:r>
            <a:r>
              <a:rPr lang="en-US" altLang="ko-KR" b="1" dirty="0" smtClean="0"/>
              <a:t>Petri net</a:t>
            </a:r>
            <a:r>
              <a:rPr lang="ko-KR" altLang="en-US" b="1" dirty="0" smtClean="0"/>
              <a:t>에 표현</a:t>
            </a:r>
            <a:endParaRPr lang="en-US" altLang="ko-KR" b="1" dirty="0" smtClean="0"/>
          </a:p>
          <a:p>
            <a:pPr lvl="3" eaLnBrk="1" hangingPunct="1">
              <a:tabLst>
                <a:tab pos="1370013" algn="l"/>
              </a:tabLst>
            </a:pPr>
            <a:endParaRPr lang="en-US" altLang="ko-KR" dirty="0" smtClean="0"/>
          </a:p>
          <a:p>
            <a:pPr eaLnBrk="1" hangingPunct="1">
              <a:tabLst>
                <a:tab pos="1370013" algn="l"/>
              </a:tabLst>
            </a:pPr>
            <a:r>
              <a:rPr lang="en-US" altLang="ko-KR" b="1" dirty="0" err="1" smtClean="0"/>
              <a:t>EB</a:t>
            </a:r>
            <a:r>
              <a:rPr lang="en-US" altLang="ko-KR" b="1" baseline="-25000" dirty="0" err="1" smtClean="0"/>
              <a:t>f</a:t>
            </a:r>
            <a:r>
              <a:rPr lang="ko-KR" altLang="en-US" b="1" dirty="0" smtClean="0"/>
              <a:t>에 있는 토큰은 </a:t>
            </a:r>
            <a:r>
              <a:rPr lang="en-US" altLang="ko-KR" b="1" dirty="0" smtClean="0"/>
              <a:t>f</a:t>
            </a:r>
            <a:r>
              <a:rPr lang="ko-KR" altLang="en-US" b="1" dirty="0" smtClean="0"/>
              <a:t>층에 있는 엘리베이터 버튼이 눌려졌음을 표기</a:t>
            </a:r>
            <a:endParaRPr lang="en-US" altLang="ko-KR" b="1" dirty="0" smtClean="0"/>
          </a:p>
          <a:p>
            <a:pPr lvl="3" eaLnBrk="1" hangingPunct="1">
              <a:tabLst>
                <a:tab pos="1370013" algn="l"/>
              </a:tabLst>
            </a:pPr>
            <a:endParaRPr lang="en-US" altLang="ko-KR" dirty="0" smtClean="0"/>
          </a:p>
          <a:p>
            <a:pPr eaLnBrk="1" hangingPunct="1">
              <a:tabLst>
                <a:tab pos="1370013" algn="l"/>
              </a:tabLst>
            </a:pPr>
            <a:r>
              <a:rPr lang="ko-KR" altLang="en-US" b="1" dirty="0" smtClean="0"/>
              <a:t>버튼은 버튼이 눌려진 첫 번째에 불이 들어와야 하고 계속적으로 버튼을 누르는 것은 무시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8371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Petri Nets: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78</a:t>
            </a:fld>
            <a:endParaRPr lang="ko-KR" alt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4149080"/>
            <a:ext cx="8507288" cy="1977083"/>
          </a:xfrm>
        </p:spPr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ko-KR" altLang="en-US" b="1" dirty="0" smtClean="0"/>
              <a:t>만약 버튼 </a:t>
            </a:r>
            <a:r>
              <a:rPr lang="en-US" altLang="ko-KR" b="1" dirty="0" err="1" smtClean="0"/>
              <a:t>EB</a:t>
            </a:r>
            <a:r>
              <a:rPr lang="en-US" altLang="ko-KR" b="1" baseline="-25000" dirty="0" err="1" smtClean="0"/>
              <a:t>f</a:t>
            </a:r>
            <a:r>
              <a:rPr lang="ko-KR" altLang="en-US" b="1" dirty="0" smtClean="0"/>
              <a:t>에 불이 들어와 있지 않다면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토큰이 없게 되고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그리고 전이 </a:t>
            </a:r>
            <a:r>
              <a:rPr lang="en-US" altLang="ko-KR" b="1" dirty="0" err="1" smtClean="0"/>
              <a:t>EB</a:t>
            </a:r>
            <a:r>
              <a:rPr lang="en-US" altLang="ko-KR" b="1" baseline="-25000" dirty="0" err="1" smtClean="0"/>
              <a:t>f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pressed</a:t>
            </a:r>
            <a:r>
              <a:rPr lang="ko-KR" altLang="en-US" b="1" dirty="0" smtClean="0"/>
              <a:t>가 가능</a:t>
            </a:r>
            <a:endParaRPr lang="en-US" altLang="ko-KR" b="1" dirty="0" smtClean="0"/>
          </a:p>
          <a:p>
            <a:pPr lvl="1" eaLnBrk="1" hangingPunct="1">
              <a:lnSpc>
                <a:spcPct val="110000"/>
              </a:lnSpc>
            </a:pPr>
            <a:r>
              <a:rPr lang="ko-KR" altLang="en-US" dirty="0" smtClean="0"/>
              <a:t>전이가 끝나고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새로운 토큰이 </a:t>
            </a:r>
            <a:r>
              <a:rPr lang="en-US" altLang="ko-KR" dirty="0" err="1" smtClean="0"/>
              <a:t>EB</a:t>
            </a:r>
            <a:r>
              <a:rPr lang="en-US" altLang="ko-KR" baseline="-25000" dirty="0" err="1" smtClean="0"/>
              <a:t>f</a:t>
            </a:r>
            <a:r>
              <a:rPr lang="en-US" altLang="ko-KR" baseline="-25000" dirty="0" smtClean="0"/>
              <a:t> </a:t>
            </a:r>
            <a:r>
              <a:rPr lang="ko-KR" altLang="en-US" dirty="0" smtClean="0"/>
              <a:t>내에 있게 됨</a:t>
            </a:r>
            <a:endParaRPr lang="en-US" altLang="ko-KR" dirty="0" smtClean="0"/>
          </a:p>
          <a:p>
            <a:pPr lvl="2" eaLnBrk="1" hangingPunct="1">
              <a:lnSpc>
                <a:spcPct val="110000"/>
              </a:lnSpc>
            </a:pPr>
            <a:endParaRPr lang="en-US" altLang="ko-KR" dirty="0" smtClean="0"/>
          </a:p>
          <a:p>
            <a:r>
              <a:rPr lang="ko-KR" altLang="en-US" b="1" dirty="0" smtClean="0"/>
              <a:t>이제 버튼이 눌려진 횟수에 상관없이 억제 </a:t>
            </a:r>
            <a:r>
              <a:rPr lang="ko-KR" altLang="en-US" b="1" dirty="0" err="1" smtClean="0"/>
              <a:t>아크의</a:t>
            </a:r>
            <a:r>
              <a:rPr lang="ko-KR" altLang="en-US" b="1" dirty="0" smtClean="0"/>
              <a:t> 조합과 토큰의 존재는 전이 </a:t>
            </a:r>
            <a:r>
              <a:rPr lang="en-US" altLang="ko-KR" b="1" dirty="0" err="1" smtClean="0"/>
              <a:t>EB</a:t>
            </a:r>
            <a:r>
              <a:rPr lang="en-US" altLang="ko-KR" b="1" baseline="-25000" dirty="0" err="1" smtClean="0"/>
              <a:t>f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pressed</a:t>
            </a:r>
            <a:r>
              <a:rPr lang="ko-KR" altLang="en-US" b="1" dirty="0" smtClean="0"/>
              <a:t>가 불가능함을 의미</a:t>
            </a:r>
            <a:endParaRPr lang="ko-KR" altLang="en-US" b="1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8371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Petri Nets: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79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55800" y="1773238"/>
            <a:ext cx="5232400" cy="220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비정형 명세들은 자연어로 작성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Examples: English, Mandarin, Kiswahili, Hindi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Example</a:t>
            </a:r>
          </a:p>
          <a:p>
            <a:pPr lvl="1" eaLnBrk="1" hangingPunct="1">
              <a:buNone/>
            </a:pPr>
            <a:r>
              <a:rPr lang="en-US" altLang="ko-KR" dirty="0" smtClean="0"/>
              <a:t>	“</a:t>
            </a:r>
            <a:r>
              <a:rPr lang="ko-KR" altLang="en-US" dirty="0" smtClean="0"/>
              <a:t>만약 이번 달의 판매액이 목표액에 미달한다면 목표액과 판매액과의 차이가 이전 달의 목표액과 판매액과의 차이의 절반 이하가 아니거나 만약 이번 달의 목표액과 판매액의 차이가 </a:t>
            </a:r>
            <a:r>
              <a:rPr lang="en-US" altLang="ko-KR" dirty="0" smtClean="0"/>
              <a:t>5% </a:t>
            </a:r>
            <a:r>
              <a:rPr lang="ko-KR" altLang="en-US" dirty="0" smtClean="0"/>
              <a:t>이하가 아닌 경우 보고서를 출력한다</a:t>
            </a:r>
            <a:r>
              <a:rPr lang="en-US" altLang="ko-KR" dirty="0" smtClean="0"/>
              <a:t>.”</a:t>
            </a:r>
          </a:p>
          <a:p>
            <a:pPr lvl="1" eaLnBrk="1" hangingPunct="1"/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456632" cy="400110"/>
          </a:xfrm>
        </p:spPr>
        <p:txBody>
          <a:bodyPr/>
          <a:lstStyle/>
          <a:p>
            <a:pPr algn="ctr"/>
            <a:r>
              <a:rPr lang="en-US" altLang="ko-KR" dirty="0" smtClean="0">
                <a:ea typeface="ＭＳ Ｐゴシック" charset="-128"/>
              </a:rPr>
              <a:t>Informal Specifications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</a:t>
            </a:fld>
            <a:endParaRPr lang="ko-KR" alt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엘리베이터가 </a:t>
            </a:r>
            <a:r>
              <a:rPr lang="en-US" altLang="ko-KR" b="1" dirty="0" smtClean="0"/>
              <a:t>g</a:t>
            </a:r>
            <a:r>
              <a:rPr lang="ko-KR" altLang="en-US" b="1" dirty="0" smtClean="0"/>
              <a:t>층을 떠났을 때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토큰은 장소 </a:t>
            </a:r>
            <a:r>
              <a:rPr lang="en-US" altLang="ko-KR" dirty="0" err="1" smtClean="0"/>
              <a:t>F</a:t>
            </a:r>
            <a:r>
              <a:rPr lang="en-US" altLang="ko-KR" baseline="-25000" dirty="0" err="1" smtClean="0"/>
              <a:t>g</a:t>
            </a:r>
            <a:r>
              <a:rPr lang="ko-KR" altLang="en-US" dirty="0" smtClean="0"/>
              <a:t>에 있음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전이 </a:t>
            </a:r>
            <a:r>
              <a:rPr lang="en-US" altLang="ko-KR" dirty="0" smtClean="0"/>
              <a:t>Elevator in action</a:t>
            </a:r>
            <a:r>
              <a:rPr lang="ko-KR" altLang="en-US" dirty="0" smtClean="0"/>
              <a:t>이 가능하며 발생하게 됨</a:t>
            </a:r>
            <a:endParaRPr lang="en-US" altLang="ko-KR" dirty="0" smtClean="0"/>
          </a:p>
          <a:p>
            <a:pPr lvl="2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그 후</a:t>
            </a:r>
            <a:r>
              <a:rPr lang="en-US" altLang="ko-KR" b="1" dirty="0" smtClean="0"/>
              <a:t>,</a:t>
            </a:r>
            <a:r>
              <a:rPr lang="ko-KR" altLang="en-US" b="1" dirty="0" smtClean="0"/>
              <a:t> </a:t>
            </a:r>
            <a:r>
              <a:rPr lang="en-US" altLang="ko-KR" b="1" dirty="0" err="1" smtClean="0"/>
              <a:t>EB</a:t>
            </a:r>
            <a:r>
              <a:rPr lang="en-US" altLang="ko-KR" b="1" baseline="-25000" dirty="0" err="1" smtClean="0"/>
              <a:t>f</a:t>
            </a:r>
            <a:r>
              <a:rPr lang="ko-KR" altLang="en-US" b="1" dirty="0" smtClean="0"/>
              <a:t>와 </a:t>
            </a:r>
            <a:r>
              <a:rPr lang="en-US" altLang="ko-KR" b="1" dirty="0" err="1" smtClean="0"/>
              <a:t>F</a:t>
            </a:r>
            <a:r>
              <a:rPr lang="en-US" altLang="ko-KR" b="1" baseline="-25000" dirty="0" err="1" smtClean="0"/>
              <a:t>g</a:t>
            </a:r>
            <a:r>
              <a:rPr lang="ko-KR" altLang="en-US" b="1" dirty="0" smtClean="0"/>
              <a:t>에 있는 토큰들이 제거됨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버튼 </a:t>
            </a:r>
            <a:r>
              <a:rPr lang="en-US" altLang="ko-KR" dirty="0" err="1" smtClean="0"/>
              <a:t>EB</a:t>
            </a:r>
            <a:r>
              <a:rPr lang="en-US" altLang="ko-KR" baseline="-25000" dirty="0" err="1" smtClean="0"/>
              <a:t>f</a:t>
            </a:r>
            <a:r>
              <a:rPr lang="ko-KR" altLang="en-US" dirty="0" smtClean="0"/>
              <a:t>에 불이 꺼지게 됨</a:t>
            </a:r>
          </a:p>
          <a:p>
            <a:pPr lvl="2"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그리고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새로운 토큰이 </a:t>
            </a:r>
            <a:r>
              <a:rPr lang="en-US" altLang="ko-KR" b="1" dirty="0" smtClean="0"/>
              <a:t>F</a:t>
            </a:r>
            <a:r>
              <a:rPr lang="en-US" altLang="ko-KR" b="1" baseline="-25000" dirty="0" smtClean="0"/>
              <a:t>f</a:t>
            </a:r>
            <a:r>
              <a:rPr lang="ko-KR" altLang="en-US" b="1" dirty="0" smtClean="0"/>
              <a:t>에 생기게 됨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이러한 전이가 일어나면서 엘리베이터가 </a:t>
            </a:r>
            <a:r>
              <a:rPr lang="en-US" altLang="ko-KR" dirty="0" smtClean="0"/>
              <a:t>g</a:t>
            </a:r>
            <a:r>
              <a:rPr lang="ko-KR" altLang="en-US" dirty="0" smtClean="0"/>
              <a:t>층에서 </a:t>
            </a:r>
            <a:r>
              <a:rPr lang="en-US" altLang="ko-KR" dirty="0" smtClean="0"/>
              <a:t>f</a:t>
            </a:r>
            <a:r>
              <a:rPr lang="ko-KR" altLang="en-US" dirty="0" smtClean="0"/>
              <a:t>층으로 이동</a:t>
            </a:r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g</a:t>
            </a:r>
            <a:r>
              <a:rPr lang="ko-KR" altLang="en-US" b="1" dirty="0" smtClean="0"/>
              <a:t>층에서 </a:t>
            </a:r>
            <a:r>
              <a:rPr lang="en-US" altLang="ko-KR" b="1" dirty="0" smtClean="0"/>
              <a:t>f</a:t>
            </a:r>
            <a:r>
              <a:rPr lang="ko-KR" altLang="en-US" b="1" dirty="0" smtClean="0"/>
              <a:t>층으로의 이러한 이동은 순간적으로 이루어질 수는 없음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따라서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타이밍 </a:t>
            </a:r>
            <a:r>
              <a:rPr lang="en-US" altLang="ko-KR" dirty="0" smtClean="0"/>
              <a:t>Petri nets</a:t>
            </a:r>
            <a:r>
              <a:rPr lang="ko-KR" altLang="en-US" dirty="0" smtClean="0"/>
              <a:t>이 필요</a:t>
            </a:r>
            <a:endParaRPr lang="en-US" altLang="ko-KR" dirty="0" smtClean="0"/>
          </a:p>
          <a:p>
            <a:pPr eaLnBrk="1" hangingPunct="1"/>
            <a:endParaRPr lang="ko-KR" altLang="en-US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8371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Petri Nets: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80</a:t>
            </a:fld>
            <a:endParaRPr lang="ko-KR" alt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>
              <a:tabLst>
                <a:tab pos="1370013" algn="l"/>
              </a:tabLst>
            </a:pPr>
            <a:r>
              <a:rPr lang="ko-KR" altLang="en-US" b="1" dirty="0" smtClean="0"/>
              <a:t>두 번째 제약</a:t>
            </a:r>
            <a:r>
              <a:rPr lang="en-US" altLang="ko-KR" b="1" dirty="0" smtClean="0"/>
              <a:t>:</a:t>
            </a:r>
          </a:p>
          <a:p>
            <a:pPr lvl="1" eaLnBrk="1" hangingPunct="1">
              <a:buNone/>
              <a:tabLst>
                <a:tab pos="1370013" algn="l"/>
              </a:tabLst>
            </a:pPr>
            <a:r>
              <a:rPr lang="en-US" altLang="ko-KR" dirty="0" smtClean="0"/>
              <a:t>	1</a:t>
            </a:r>
            <a:r>
              <a:rPr lang="ko-KR" altLang="en-US" dirty="0" smtClean="0"/>
              <a:t>층과 최상층을 제외한 각 층은 엘리베이터의 상승을 요청하는 버튼과 하강을 요청하는 버튼 두 개를 가지고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이들 버튼들은 눌려지면 불이 들어온다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엘리베이터가 그 층을 방문하고 원하는 방향으로 움직일 때 버튼에 불이 꺼지게 된다</a:t>
            </a:r>
            <a:r>
              <a:rPr lang="en-US" altLang="ko-KR" dirty="0" smtClean="0"/>
              <a:t>. </a:t>
            </a:r>
          </a:p>
          <a:p>
            <a:pPr eaLnBrk="1" hangingPunct="1">
              <a:tabLst>
                <a:tab pos="1370013" algn="l"/>
              </a:tabLst>
            </a:pPr>
            <a:endParaRPr lang="en-US" altLang="ko-KR" dirty="0" smtClean="0"/>
          </a:p>
          <a:p>
            <a:pPr eaLnBrk="1" hangingPunct="1">
              <a:tabLst>
                <a:tab pos="1370013" algn="l"/>
              </a:tabLst>
            </a:pPr>
            <a:r>
              <a:rPr lang="ko-KR" altLang="en-US" b="1" dirty="0" smtClean="0"/>
              <a:t>층 버튼들은 장소 </a:t>
            </a:r>
            <a:r>
              <a:rPr lang="en-US" altLang="ko-KR" b="1" dirty="0" err="1" smtClean="0"/>
              <a:t>FB</a:t>
            </a:r>
            <a:r>
              <a:rPr lang="en-US" altLang="ko-KR" b="1" baseline="30000" dirty="0" err="1" smtClean="0"/>
              <a:t>u</a:t>
            </a:r>
            <a:r>
              <a:rPr lang="en-US" altLang="ko-KR" b="1" baseline="-25000" dirty="0" err="1" smtClean="0"/>
              <a:t>f</a:t>
            </a:r>
            <a:r>
              <a:rPr lang="en-US" altLang="ko-KR" b="1" baseline="-25000" dirty="0" smtClean="0"/>
              <a:t> </a:t>
            </a:r>
            <a:r>
              <a:rPr lang="ko-KR" altLang="en-US" b="1" dirty="0" smtClean="0"/>
              <a:t>와 </a:t>
            </a:r>
            <a:r>
              <a:rPr lang="en-US" altLang="ko-KR" b="1" dirty="0" err="1" smtClean="0"/>
              <a:t>FB</a:t>
            </a:r>
            <a:r>
              <a:rPr lang="en-US" altLang="ko-KR" b="1" baseline="30000" dirty="0" err="1" smtClean="0"/>
              <a:t>d</a:t>
            </a:r>
            <a:r>
              <a:rPr lang="en-US" altLang="ko-KR" b="1" baseline="-25000" dirty="0" err="1" smtClean="0"/>
              <a:t>f</a:t>
            </a:r>
            <a:r>
              <a:rPr lang="en-US" altLang="ko-KR" b="1" baseline="-25000" dirty="0" smtClean="0"/>
              <a:t> </a:t>
            </a:r>
            <a:r>
              <a:rPr lang="ko-KR" altLang="en-US" b="1" dirty="0" smtClean="0"/>
              <a:t>로 표현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8371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Petri Nets: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81</a:t>
            </a:fld>
            <a:endParaRPr lang="ko-KR" alt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8371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Petri Nets: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82</a:t>
            </a:fld>
            <a:endParaRPr lang="ko-KR" altLang="en-US"/>
          </a:p>
        </p:txBody>
      </p:sp>
      <p:pic>
        <p:nvPicPr>
          <p:cNvPr id="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24856" y="1916832"/>
            <a:ext cx="5094288" cy="404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하나 또는 두 개의 버튼들에 불이 켜지면서 엘리베이터가 </a:t>
            </a:r>
            <a:r>
              <a:rPr lang="en-US" altLang="ko-KR" b="1" dirty="0" smtClean="0"/>
              <a:t>g</a:t>
            </a:r>
            <a:r>
              <a:rPr lang="ko-KR" altLang="en-US" b="1" dirty="0" smtClean="0"/>
              <a:t>층에서 </a:t>
            </a:r>
            <a:r>
              <a:rPr lang="en-US" altLang="ko-KR" b="1" dirty="0" smtClean="0"/>
              <a:t>f</a:t>
            </a:r>
            <a:r>
              <a:rPr lang="ko-KR" altLang="en-US" b="1" dirty="0" smtClean="0"/>
              <a:t>층에 도착할 때의 상황이 이전 슬라이드에 </a:t>
            </a:r>
            <a:r>
              <a:rPr lang="en-US" altLang="ko-KR" b="1" dirty="0" smtClean="0"/>
              <a:t>Petri net</a:t>
            </a:r>
            <a:r>
              <a:rPr lang="ko-KR" altLang="en-US" b="1" dirty="0" smtClean="0"/>
              <a:t>으로 모델화</a:t>
            </a:r>
          </a:p>
          <a:p>
            <a:pPr eaLnBrk="1" hangingPunct="1"/>
            <a:endParaRPr lang="en-US" altLang="ko-KR" b="1" dirty="0" smtClean="0">
              <a:ea typeface="ＭＳ Ｐゴシック" charset="-128"/>
            </a:endParaRPr>
          </a:p>
          <a:p>
            <a:pPr eaLnBrk="1" hangingPunct="1"/>
            <a:r>
              <a:rPr lang="ko-KR" altLang="en-US" b="1" dirty="0" smtClean="0"/>
              <a:t>만약 버튼이 둘 다 켜져 있다면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한 버튼은 꺼져야 함</a:t>
            </a:r>
            <a:endParaRPr lang="en-US" altLang="ko-KR" b="1" dirty="0" smtClean="0">
              <a:ea typeface="ＭＳ Ｐゴシック" charset="-128"/>
            </a:endParaRPr>
          </a:p>
          <a:p>
            <a:pPr eaLnBrk="1" hangingPunct="1"/>
            <a:endParaRPr lang="en-US" altLang="ko-KR" b="1" dirty="0" smtClean="0">
              <a:ea typeface="ＭＳ Ｐゴシック" charset="-128"/>
            </a:endParaRPr>
          </a:p>
          <a:p>
            <a:pPr eaLnBrk="1" hangingPunct="1"/>
            <a:r>
              <a:rPr lang="ko-KR" altLang="en-US" b="1" dirty="0" smtClean="0"/>
              <a:t>해당 버튼이 꺼졌는지를 확인하기 위해서는 너무나 복잡한 모델이 요구됨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8371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Petri Nets: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83</a:t>
            </a:fld>
            <a:endParaRPr lang="ko-KR" alt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>
              <a:tabLst>
                <a:tab pos="1370013" algn="l"/>
              </a:tabLst>
            </a:pPr>
            <a:r>
              <a:rPr lang="ko-KR" altLang="en-US" b="1" dirty="0" smtClean="0"/>
              <a:t>세 번째 제약</a:t>
            </a:r>
            <a:r>
              <a:rPr lang="en-US" altLang="ko-KR" b="1" dirty="0" smtClean="0"/>
              <a:t>:</a:t>
            </a:r>
          </a:p>
          <a:p>
            <a:pPr lvl="1" eaLnBrk="1" hangingPunct="1">
              <a:buNone/>
              <a:tabLst>
                <a:tab pos="1370013" algn="l"/>
              </a:tabLst>
            </a:pPr>
            <a:r>
              <a:rPr lang="en-US" altLang="ko-KR" dirty="0" smtClean="0"/>
              <a:t>	</a:t>
            </a:r>
            <a:r>
              <a:rPr lang="ko-KR" altLang="en-US" dirty="0" smtClean="0"/>
              <a:t>엘리베이터가 아무런 요청도 받지 않았을 때는 현재 위치한 층에서 출입문이 닫힌 상태에서 대기하고 있다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 eaLnBrk="1" hangingPunct="1">
              <a:tabLst>
                <a:tab pos="1370013" algn="l"/>
              </a:tabLst>
            </a:pPr>
            <a:endParaRPr lang="en-US" altLang="ko-KR" dirty="0" smtClean="0"/>
          </a:p>
          <a:p>
            <a:pPr eaLnBrk="1" hangingPunct="1">
              <a:tabLst>
                <a:tab pos="1370013" algn="l"/>
              </a:tabLst>
            </a:pPr>
            <a:r>
              <a:rPr lang="ko-KR" altLang="en-US" b="1" dirty="0" smtClean="0"/>
              <a:t>만약 요청이 없다면 </a:t>
            </a:r>
            <a:r>
              <a:rPr lang="en-US" altLang="ko-KR" b="1" dirty="0" smtClean="0"/>
              <a:t>Elevator in action </a:t>
            </a:r>
            <a:r>
              <a:rPr lang="ko-KR" altLang="en-US" b="1" dirty="0" smtClean="0"/>
              <a:t>전이는 가능하지 않음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8371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Petri Nets: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84</a:t>
            </a:fld>
            <a:endParaRPr lang="ko-KR" alt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12.8  Petri Nets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73238"/>
            <a:ext cx="8507288" cy="4352925"/>
          </a:xfrm>
        </p:spPr>
        <p:txBody>
          <a:bodyPr/>
          <a:lstStyle/>
          <a:p>
            <a:pPr eaLnBrk="1" hangingPunct="1"/>
            <a:r>
              <a:rPr lang="en-US" altLang="ko-KR" b="1" dirty="0" smtClean="0"/>
              <a:t>Petri nets</a:t>
            </a:r>
            <a:r>
              <a:rPr lang="ko-KR" altLang="en-US" b="1" dirty="0" smtClean="0"/>
              <a:t>은 설계시에도 많이 사용될 수 있음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Petri net</a:t>
            </a:r>
            <a:r>
              <a:rPr lang="ko-KR" altLang="en-US" b="1" dirty="0" smtClean="0"/>
              <a:t>이 실시간 시스템들의 동기화 측면을 기술하는데 필요한 강력한 능력을 갖고 있는 것은 분명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83711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Petri Nets: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85</a:t>
            </a:fld>
            <a:endParaRPr lang="ko-KR" alt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1370013" algn="l"/>
              </a:tabLst>
            </a:pPr>
            <a:r>
              <a:rPr lang="en-US" altLang="ko-KR" b="1" dirty="0" smtClean="0"/>
              <a:t>Z(</a:t>
            </a:r>
            <a:r>
              <a:rPr lang="ko-KR" altLang="en-US" b="1" dirty="0" smtClean="0"/>
              <a:t>정확히는 </a:t>
            </a:r>
            <a:r>
              <a:rPr lang="en-US" altLang="ko-KR" b="1" dirty="0" smtClean="0"/>
              <a:t>“zed”)</a:t>
            </a:r>
            <a:r>
              <a:rPr lang="ko-KR" altLang="en-US" b="1" dirty="0" smtClean="0"/>
              <a:t>는 정형 명세 언어</a:t>
            </a:r>
            <a:endParaRPr lang="en-US" altLang="ko-KR" b="1" dirty="0" smtClean="0"/>
          </a:p>
          <a:p>
            <a:pPr lvl="2" eaLnBrk="1" hangingPunct="1">
              <a:tabLst>
                <a:tab pos="1370013" algn="l"/>
              </a:tabLst>
            </a:pPr>
            <a:endParaRPr lang="en-US" altLang="ko-KR" dirty="0" smtClean="0"/>
          </a:p>
          <a:p>
            <a:pPr eaLnBrk="1" hangingPunct="1">
              <a:tabLst>
                <a:tab pos="1370013" algn="l"/>
              </a:tabLst>
            </a:pPr>
            <a:r>
              <a:rPr lang="en-US" altLang="ko-KR" b="1" dirty="0" smtClean="0"/>
              <a:t>Z</a:t>
            </a:r>
            <a:r>
              <a:rPr lang="ko-KR" altLang="en-US" b="1" dirty="0" smtClean="0"/>
              <a:t>를 사용하기 위해서는 </a:t>
            </a:r>
            <a:endParaRPr lang="en-US" altLang="ko-KR" b="1" dirty="0" smtClean="0"/>
          </a:p>
          <a:p>
            <a:pPr lvl="1" eaLnBrk="1" hangingPunct="1">
              <a:tabLst>
                <a:tab pos="1370013" algn="l"/>
              </a:tabLst>
            </a:pPr>
            <a:r>
              <a:rPr lang="ko-KR" altLang="en-US" dirty="0" smtClean="0"/>
              <a:t>집합론</a:t>
            </a:r>
            <a:r>
              <a:rPr lang="en-US" altLang="ko-KR" dirty="0" smtClean="0"/>
              <a:t>, </a:t>
            </a:r>
          </a:p>
          <a:p>
            <a:pPr lvl="1" eaLnBrk="1" hangingPunct="1">
              <a:tabLst>
                <a:tab pos="1370013" algn="l"/>
              </a:tabLst>
            </a:pPr>
            <a:r>
              <a:rPr lang="ko-KR" altLang="en-US" dirty="0" smtClean="0"/>
              <a:t>함수</a:t>
            </a:r>
            <a:r>
              <a:rPr lang="en-US" altLang="ko-KR" dirty="0" smtClean="0"/>
              <a:t>, </a:t>
            </a:r>
          </a:p>
          <a:p>
            <a:pPr lvl="1" eaLnBrk="1" hangingPunct="1">
              <a:tabLst>
                <a:tab pos="1370013" algn="l"/>
              </a:tabLst>
            </a:pPr>
            <a:r>
              <a:rPr lang="ko-KR" altLang="en-US" dirty="0" smtClean="0"/>
              <a:t>그리고 </a:t>
            </a:r>
            <a:r>
              <a:rPr lang="en-US" altLang="ko-KR" dirty="0" smtClean="0"/>
              <a:t>1</a:t>
            </a:r>
            <a:r>
              <a:rPr lang="ko-KR" altLang="en-US" dirty="0" err="1" smtClean="0"/>
              <a:t>차로직을</a:t>
            </a:r>
            <a:r>
              <a:rPr lang="ko-KR" altLang="en-US" dirty="0" smtClean="0"/>
              <a:t> 포함한 이산 수학에 대한 지식</a:t>
            </a:r>
            <a:endParaRPr lang="en-US" altLang="ko-KR" dirty="0" smtClean="0"/>
          </a:p>
          <a:p>
            <a:pPr eaLnBrk="1" hangingPunct="1">
              <a:tabLst>
                <a:tab pos="1370013" algn="l"/>
              </a:tabLst>
            </a:pPr>
            <a:endParaRPr lang="en-US" altLang="ko-KR" dirty="0" smtClean="0"/>
          </a:p>
          <a:p>
            <a:pPr eaLnBrk="1" hangingPunct="1">
              <a:tabLst>
                <a:tab pos="1370013" algn="l"/>
              </a:tabLst>
            </a:pPr>
            <a:r>
              <a:rPr lang="ko-KR" altLang="en-US" b="1" dirty="0" smtClean="0"/>
              <a:t>게다가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자주 사용하지 않는 특수 기호들을 많이 사용</a:t>
            </a:r>
            <a:endParaRPr lang="en-US" altLang="ko-KR" b="1" dirty="0" smtClean="0"/>
          </a:p>
          <a:p>
            <a:pPr lvl="1"/>
            <a:r>
              <a:rPr lang="ko-KR" altLang="en-US" dirty="0" smtClean="0"/>
              <a:t>∃</a:t>
            </a:r>
            <a:r>
              <a:rPr lang="en-US" altLang="ko-KR" dirty="0" smtClean="0"/>
              <a:t>, </a:t>
            </a:r>
            <a:r>
              <a:rPr lang="ko-KR" altLang="en-US" dirty="0" smtClean="0"/>
              <a:t>⊃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⇒와 같이 많이 사용하는 집합 기호와 논리 기호</a:t>
            </a:r>
          </a:p>
          <a:p>
            <a:pPr lvl="1"/>
            <a:r>
              <a:rPr lang="ko-KR" altLang="en-US" dirty="0" smtClean="0"/>
              <a:t>이외에 ⊕</a:t>
            </a:r>
            <a:r>
              <a:rPr lang="en-US" altLang="ko-KR" dirty="0" smtClean="0"/>
              <a:t>,     ,     ,      </a:t>
            </a:r>
            <a:r>
              <a:rPr lang="ko-KR" altLang="en-US" dirty="0" smtClean="0"/>
              <a:t>과 같은</a:t>
            </a:r>
          </a:p>
          <a:p>
            <a:pPr lvl="1"/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432296" cy="400110"/>
          </a:xfrm>
        </p:spPr>
        <p:txBody>
          <a:bodyPr/>
          <a:lstStyle/>
          <a:p>
            <a:pPr algn="ctr"/>
            <a:r>
              <a:rPr lang="en-US" altLang="ko-KR" dirty="0" smtClean="0"/>
              <a:t>Z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86</a:t>
            </a:fld>
            <a:endParaRPr lang="ko-KR" altLang="en-US"/>
          </a:p>
        </p:txBody>
      </p:sp>
      <p:pic>
        <p:nvPicPr>
          <p:cNvPr id="51201" name="_x178421968" descr="EMB000012f06ac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1152" y="5320062"/>
            <a:ext cx="204022" cy="216024"/>
          </a:xfrm>
          <a:prstGeom prst="rect">
            <a:avLst/>
          </a:prstGeom>
          <a:noFill/>
        </p:spPr>
      </p:pic>
      <p:pic>
        <p:nvPicPr>
          <p:cNvPr id="51203" name="_x178421968" descr="EMB000012f06ac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699792" y="5320062"/>
            <a:ext cx="227246" cy="216024"/>
          </a:xfrm>
          <a:prstGeom prst="rect">
            <a:avLst/>
          </a:prstGeom>
          <a:noFill/>
        </p:spPr>
      </p:pic>
      <p:pic>
        <p:nvPicPr>
          <p:cNvPr id="51205" name="_x178577736" descr="EMB000012f06ac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131840" y="5301208"/>
            <a:ext cx="331861" cy="21602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tabLst>
                <a:tab pos="1370013" algn="l"/>
              </a:tabLst>
            </a:pPr>
            <a:r>
              <a:rPr lang="en-US" altLang="ko-KR" b="1" dirty="0" smtClean="0"/>
              <a:t>Z </a:t>
            </a:r>
            <a:r>
              <a:rPr lang="ko-KR" altLang="en-US" b="1" dirty="0" smtClean="0"/>
              <a:t>명세는 다음과 같은 네 개의 절로 구성</a:t>
            </a:r>
            <a:endParaRPr lang="en-US" altLang="ko-KR" b="1" dirty="0" smtClean="0"/>
          </a:p>
          <a:p>
            <a:pPr lvl="1" eaLnBrk="1" hangingPunct="1">
              <a:buNone/>
              <a:tabLst>
                <a:tab pos="1370013" algn="l"/>
              </a:tabLst>
            </a:pPr>
            <a:r>
              <a:rPr lang="en-US" altLang="ko-KR" dirty="0" smtClean="0"/>
              <a:t>1.	</a:t>
            </a:r>
            <a:r>
              <a:rPr lang="ko-KR" altLang="en-US" dirty="0" smtClean="0"/>
              <a:t>주어진 집합</a:t>
            </a:r>
            <a:r>
              <a:rPr lang="en-US" altLang="ko-KR" dirty="0" smtClean="0"/>
              <a:t>(given set), </a:t>
            </a:r>
            <a:r>
              <a:rPr lang="ko-KR" altLang="en-US" dirty="0" smtClean="0"/>
              <a:t>데이터 타입</a:t>
            </a:r>
            <a:r>
              <a:rPr lang="en-US" altLang="ko-KR" dirty="0" smtClean="0"/>
              <a:t>(data type), </a:t>
            </a:r>
            <a:r>
              <a:rPr lang="ko-KR" altLang="en-US" dirty="0" smtClean="0"/>
              <a:t>상수</a:t>
            </a:r>
            <a:r>
              <a:rPr lang="en-US" altLang="ko-KR" dirty="0" smtClean="0"/>
              <a:t>(constant)</a:t>
            </a:r>
            <a:r>
              <a:rPr lang="ko-KR" altLang="en-US" dirty="0" smtClean="0"/>
              <a:t>들</a:t>
            </a:r>
            <a:endParaRPr lang="en-US" altLang="ko-KR" dirty="0" smtClean="0"/>
          </a:p>
          <a:p>
            <a:pPr lvl="1" eaLnBrk="1" hangingPunct="1">
              <a:buNone/>
              <a:tabLst>
                <a:tab pos="1370013" algn="l"/>
              </a:tabLst>
            </a:pPr>
            <a:r>
              <a:rPr lang="en-US" altLang="ko-KR" dirty="0" smtClean="0"/>
              <a:t>2.	</a:t>
            </a:r>
            <a:r>
              <a:rPr lang="ko-KR" altLang="en-US" dirty="0" smtClean="0"/>
              <a:t>상태 정의</a:t>
            </a:r>
            <a:r>
              <a:rPr lang="en-US" altLang="ko-KR" dirty="0" smtClean="0"/>
              <a:t>(state definition)</a:t>
            </a:r>
          </a:p>
          <a:p>
            <a:pPr lvl="1" eaLnBrk="1" hangingPunct="1">
              <a:buNone/>
              <a:tabLst>
                <a:tab pos="1370013" algn="l"/>
              </a:tabLst>
            </a:pPr>
            <a:r>
              <a:rPr lang="en-US" altLang="ko-KR" dirty="0" smtClean="0"/>
              <a:t>3.	</a:t>
            </a:r>
            <a:r>
              <a:rPr lang="ko-KR" altLang="en-US" dirty="0" smtClean="0"/>
              <a:t>초기 상태</a:t>
            </a:r>
            <a:r>
              <a:rPr lang="en-US" altLang="ko-KR" dirty="0" smtClean="0"/>
              <a:t>(initial state)</a:t>
            </a:r>
          </a:p>
          <a:p>
            <a:pPr lvl="1" eaLnBrk="1" hangingPunct="1">
              <a:buNone/>
              <a:tabLst>
                <a:tab pos="1370013" algn="l"/>
              </a:tabLst>
            </a:pPr>
            <a:r>
              <a:rPr lang="en-US" altLang="ko-KR" dirty="0" smtClean="0"/>
              <a:t>4.	</a:t>
            </a:r>
            <a:r>
              <a:rPr lang="ko-KR" altLang="en-US" dirty="0" smtClean="0"/>
              <a:t> 오퍼레이션</a:t>
            </a:r>
            <a:r>
              <a:rPr lang="en-US" altLang="ko-KR" dirty="0" smtClean="0"/>
              <a:t>(operation)</a:t>
            </a:r>
            <a:r>
              <a:rPr lang="ko-KR" altLang="en-US" dirty="0" smtClean="0"/>
              <a:t>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600648" cy="400110"/>
          </a:xfrm>
        </p:spPr>
        <p:txBody>
          <a:bodyPr/>
          <a:lstStyle/>
          <a:p>
            <a:pPr algn="ctr"/>
            <a:r>
              <a:rPr lang="en-US" altLang="ko-KR" dirty="0" smtClean="0"/>
              <a:t>Z: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87</a:t>
            </a:fld>
            <a:endParaRPr lang="ko-KR" alt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주어진 집합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상세하게 정의할 필요가 없는 집합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집합의 이름은 괄호</a:t>
            </a:r>
            <a:r>
              <a:rPr lang="en-US" altLang="ko-KR" b="1" dirty="0" smtClean="0"/>
              <a:t>(bracket)</a:t>
            </a:r>
            <a:r>
              <a:rPr lang="ko-KR" altLang="en-US" b="1" dirty="0" smtClean="0"/>
              <a:t>안에 나타남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엘리베이터 문제에서는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모든 버튼들의 집합이 필요</a:t>
            </a:r>
            <a:endParaRPr lang="en-US" altLang="ko-KR" b="1" dirty="0" smtClean="0"/>
          </a:p>
          <a:p>
            <a:pPr eaLnBrk="1" hangingPunct="1">
              <a:buNone/>
            </a:pPr>
            <a:r>
              <a:rPr lang="en-US" altLang="ko-KR" sz="1600" dirty="0" smtClean="0"/>
              <a:t>     [Button]</a:t>
            </a:r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이를 가지고 명세가 시작</a:t>
            </a:r>
          </a:p>
          <a:p>
            <a:pPr eaLnBrk="1" hangingPunct="1">
              <a:buFont typeface="Webdings" charset="2"/>
              <a:buNone/>
            </a:pPr>
            <a:r>
              <a:rPr lang="en-US" altLang="ko-KR" dirty="0" smtClean="0"/>
              <a:t>    </a:t>
            </a:r>
            <a:endParaRPr lang="en-US" altLang="ko-KR" sz="1400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01647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1</a:t>
            </a:r>
            <a:r>
              <a:rPr lang="en-US" altLang="ko-KR" smtClean="0"/>
              <a:t>.  </a:t>
            </a:r>
            <a:r>
              <a:rPr lang="ko-KR" altLang="en-US" dirty="0" smtClean="0"/>
              <a:t>주어진 집합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88</a:t>
            </a:fld>
            <a:endParaRPr lang="ko-KR" alt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Z </a:t>
            </a:r>
            <a:r>
              <a:rPr lang="ko-KR" altLang="en-US" b="1" dirty="0" smtClean="0"/>
              <a:t>명세는 많은 </a:t>
            </a:r>
            <a:r>
              <a:rPr lang="ko-KR" altLang="en-US" b="1" dirty="0" err="1" smtClean="0"/>
              <a:t>스키마타로</a:t>
            </a:r>
            <a:r>
              <a:rPr lang="ko-KR" altLang="en-US" b="1" dirty="0" smtClean="0"/>
              <a:t> 구성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스키마는 술어들의 목록과 선언들의 그룹으로 구성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변수들의 가능한 값들을 제한하는 술어들의 목록</a:t>
            </a:r>
            <a:endParaRPr lang="en-US" altLang="ko-KR" dirty="0" smtClean="0"/>
          </a:p>
          <a:p>
            <a:pPr lvl="1" eaLnBrk="1" hangingPunct="1"/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728440" cy="400110"/>
          </a:xfrm>
        </p:spPr>
        <p:txBody>
          <a:bodyPr/>
          <a:lstStyle/>
          <a:p>
            <a:pPr algn="ctr"/>
            <a:r>
              <a:rPr lang="en-US" altLang="ko-KR" dirty="0" smtClean="0"/>
              <a:t>2</a:t>
            </a:r>
            <a:r>
              <a:rPr lang="en-US" altLang="ko-KR" smtClean="0"/>
              <a:t>.  </a:t>
            </a:r>
            <a:r>
              <a:rPr lang="ko-KR" altLang="en-US" dirty="0" smtClean="0"/>
              <a:t>상세 정의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89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63825" y="3429000"/>
            <a:ext cx="3814763" cy="1157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12.2  </a:t>
            </a:r>
            <a:r>
              <a:rPr lang="ko-KR" altLang="en-US" dirty="0" smtClean="0"/>
              <a:t>비정형 명세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1</a:t>
            </a:r>
            <a:r>
              <a:rPr lang="ko-KR" altLang="en-US" b="1" dirty="0" smtClean="0"/>
              <a:t>월 목표액이 </a:t>
            </a:r>
            <a:r>
              <a:rPr lang="en-US" altLang="ko-KR" b="1" dirty="0" smtClean="0"/>
              <a:t>$100,000</a:t>
            </a:r>
            <a:r>
              <a:rPr lang="ko-KR" altLang="en-US" b="1" dirty="0" smtClean="0"/>
              <a:t>이나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실제 판매액은 </a:t>
            </a:r>
            <a:r>
              <a:rPr lang="en-US" altLang="ko-KR" b="1" dirty="0" smtClean="0"/>
              <a:t>$64,000(36% </a:t>
            </a:r>
            <a:r>
              <a:rPr lang="ko-KR" altLang="en-US" b="1" dirty="0" smtClean="0"/>
              <a:t>미달</a:t>
            </a:r>
            <a:r>
              <a:rPr lang="en-US" altLang="ko-KR" b="1" dirty="0" smtClean="0"/>
              <a:t>)</a:t>
            </a:r>
          </a:p>
          <a:p>
            <a:pPr lvl="1" eaLnBrk="1" hangingPunct="1"/>
            <a:r>
              <a:rPr lang="ko-KR" altLang="en-US" dirty="0" smtClean="0"/>
              <a:t>이 때는 보고서가 출력되어야 함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2</a:t>
            </a:r>
            <a:r>
              <a:rPr lang="ko-KR" altLang="en-US" b="1" dirty="0" smtClean="0"/>
              <a:t>월 목표액은 </a:t>
            </a:r>
            <a:r>
              <a:rPr lang="en-US" altLang="ko-KR" b="1" dirty="0" smtClean="0"/>
              <a:t>$120,000</a:t>
            </a:r>
            <a:r>
              <a:rPr lang="ko-KR" altLang="en-US" b="1" dirty="0" smtClean="0"/>
              <a:t>이나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실제 판매액은 </a:t>
            </a:r>
            <a:r>
              <a:rPr lang="en-US" altLang="ko-KR" b="1" dirty="0" smtClean="0"/>
              <a:t>$100,000(16.7% </a:t>
            </a:r>
            <a:r>
              <a:rPr lang="ko-KR" altLang="en-US" b="1" dirty="0" smtClean="0"/>
              <a:t>미달</a:t>
            </a:r>
            <a:r>
              <a:rPr lang="en-US" altLang="ko-KR" b="1" dirty="0" smtClean="0"/>
              <a:t>)</a:t>
            </a:r>
          </a:p>
          <a:p>
            <a:pPr lvl="1" eaLnBrk="1" hangingPunct="1"/>
            <a:r>
              <a:rPr lang="en-US" altLang="ko-KR" dirty="0" smtClean="0"/>
              <a:t>2</a:t>
            </a:r>
            <a:r>
              <a:rPr lang="ko-KR" altLang="en-US" dirty="0" smtClean="0"/>
              <a:t>월의 목표액과 판매액의 백분율 차이 </a:t>
            </a:r>
            <a:r>
              <a:rPr lang="en-US" altLang="ko-KR" dirty="0" smtClean="0"/>
              <a:t>16.7%</a:t>
            </a:r>
            <a:r>
              <a:rPr lang="ko-KR" altLang="en-US" dirty="0" smtClean="0"/>
              <a:t>는 이전 달의 백분율 차이 </a:t>
            </a:r>
            <a:r>
              <a:rPr lang="en-US" altLang="ko-KR" dirty="0" smtClean="0"/>
              <a:t>36%</a:t>
            </a:r>
            <a:r>
              <a:rPr lang="ko-KR" altLang="en-US" dirty="0" smtClean="0"/>
              <a:t>의 절반 이하가 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따라서 보고서를 출력하지 않음</a:t>
            </a:r>
            <a:endParaRPr lang="en-US" altLang="ko-KR" dirty="0" smtClean="0"/>
          </a:p>
          <a:p>
            <a:pPr lvl="1"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3</a:t>
            </a:r>
            <a:r>
              <a:rPr lang="ko-KR" altLang="en-US" b="1" dirty="0" smtClean="0"/>
              <a:t>월 목표액을 </a:t>
            </a:r>
            <a:r>
              <a:rPr lang="en-US" altLang="ko-KR" b="1" dirty="0" smtClean="0"/>
              <a:t>$100,000</a:t>
            </a:r>
            <a:r>
              <a:rPr lang="ko-KR" altLang="en-US" b="1" dirty="0" smtClean="0"/>
              <a:t>으로 설정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실제 매출액은 </a:t>
            </a:r>
            <a:r>
              <a:rPr lang="en-US" altLang="ko-KR" b="1" dirty="0" smtClean="0"/>
              <a:t>$98,000(2% </a:t>
            </a:r>
            <a:r>
              <a:rPr lang="ko-KR" altLang="en-US" b="1" dirty="0" smtClean="0"/>
              <a:t>미달</a:t>
            </a:r>
            <a:r>
              <a:rPr lang="en-US" altLang="ko-KR" b="1" dirty="0" smtClean="0"/>
              <a:t>)</a:t>
            </a:r>
          </a:p>
          <a:p>
            <a:pPr lvl="1" eaLnBrk="1" hangingPunct="1"/>
            <a:r>
              <a:rPr lang="ko-KR" altLang="en-US" dirty="0" smtClean="0"/>
              <a:t>백분율 차이가 </a:t>
            </a:r>
            <a:r>
              <a:rPr lang="en-US" altLang="ko-KR" dirty="0" smtClean="0"/>
              <a:t>5%</a:t>
            </a:r>
            <a:r>
              <a:rPr lang="ko-KR" altLang="en-US" dirty="0" smtClean="0"/>
              <a:t>이하이기 때문에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보고서는 출력되지 않음</a:t>
            </a:r>
            <a:endParaRPr lang="en-US" altLang="ko-KR" dirty="0" smtClean="0"/>
          </a:p>
          <a:p>
            <a:pPr eaLnBrk="1" hangingPunct="1"/>
            <a:endParaRPr lang="ko-KR" altLang="en-US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240608" cy="400110"/>
          </a:xfrm>
        </p:spPr>
        <p:txBody>
          <a:bodyPr/>
          <a:lstStyle/>
          <a:p>
            <a:pPr algn="ctr"/>
            <a:r>
              <a:rPr lang="ko-KR" altLang="en-US" smtClean="0"/>
              <a:t>이전 슬라이드 예제의 의미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이 문제에는 </a:t>
            </a:r>
            <a:r>
              <a:rPr lang="en-US" altLang="ko-KR" b="1" dirty="0" smtClean="0"/>
              <a:t>Button</a:t>
            </a:r>
            <a:r>
              <a:rPr lang="ko-KR" altLang="en-US" b="1" dirty="0" smtClean="0"/>
              <a:t>의 네 개의 부분집합들이 있음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층 버튼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엘리베이터 버튼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버튼</a:t>
            </a:r>
            <a:r>
              <a:rPr lang="en-US" altLang="ko-KR" dirty="0" smtClean="0"/>
              <a:t>(</a:t>
            </a:r>
            <a:r>
              <a:rPr lang="ko-KR" altLang="en-US" dirty="0" smtClean="0"/>
              <a:t>엘리베이터 문제 사례연구에 있는 모든 버튼들의 집합</a:t>
            </a:r>
            <a:r>
              <a:rPr lang="en-US" altLang="ko-KR" dirty="0" smtClean="0"/>
              <a:t>)</a:t>
            </a:r>
          </a:p>
          <a:p>
            <a:pPr lvl="1" eaLnBrk="1" hangingPunct="1"/>
            <a:r>
              <a:rPr lang="en-US" altLang="ko-KR" dirty="0" smtClean="0"/>
              <a:t>Pushed(</a:t>
            </a:r>
            <a:r>
              <a:rPr lang="ko-KR" altLang="en-US" dirty="0" smtClean="0"/>
              <a:t>눌려진 적이 있는 버튼들의 집합</a:t>
            </a:r>
            <a:r>
              <a:rPr lang="en-US" altLang="ko-KR" dirty="0" smtClean="0"/>
              <a:t>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361156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Z: </a:t>
            </a:r>
            <a:r>
              <a:rPr lang="ko-KR" altLang="en-US" dirty="0" smtClean="0"/>
              <a:t>엘리베이터 문제 사례 연구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90</a:t>
            </a:fld>
            <a:endParaRPr lang="ko-KR" alt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808560" cy="400110"/>
          </a:xfrm>
        </p:spPr>
        <p:txBody>
          <a:bodyPr/>
          <a:lstStyle/>
          <a:p>
            <a:pPr algn="ctr"/>
            <a:r>
              <a:rPr lang="en-US" altLang="ko-KR" i="1" dirty="0" err="1" smtClean="0"/>
              <a:t>Button_State</a:t>
            </a:r>
            <a:r>
              <a:rPr lang="en-US" altLang="ko-KR" i="1" dirty="0" smtClean="0"/>
              <a:t> </a:t>
            </a:r>
            <a:r>
              <a:rPr lang="ko-KR" altLang="en-US" i="1" dirty="0" smtClean="0"/>
              <a:t>스키마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91</a:t>
            </a:fld>
            <a:endParaRPr lang="ko-KR" altLang="en-US"/>
          </a:p>
        </p:txBody>
      </p:sp>
      <p:pic>
        <p:nvPicPr>
          <p:cNvPr id="8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13756" y="2060848"/>
            <a:ext cx="4916487" cy="208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시스템이 처음 켜졌을 때 상태</a:t>
            </a:r>
            <a:endParaRPr lang="en-US" altLang="ko-KR" b="1" dirty="0" smtClean="0"/>
          </a:p>
          <a:p>
            <a:pPr eaLnBrk="1" hangingPunct="1"/>
            <a:endParaRPr lang="en-US" altLang="ko-KR" dirty="0" smtClean="0">
              <a:ea typeface="ＭＳ Ｐゴシック" charset="-128"/>
            </a:endParaRPr>
          </a:p>
          <a:p>
            <a:pPr eaLnBrk="1" hangingPunct="1">
              <a:buFont typeface="Webdings" charset="2"/>
              <a:buNone/>
            </a:pPr>
            <a:r>
              <a:rPr lang="en-US" altLang="ko-KR" dirty="0" smtClean="0">
                <a:ea typeface="ＭＳ Ｐゴシック" charset="-128"/>
              </a:rPr>
              <a:t>                </a:t>
            </a:r>
            <a:r>
              <a:rPr lang="en-US" altLang="ko-KR" sz="2000" dirty="0" err="1" smtClean="0">
                <a:ea typeface="ＭＳ Ｐゴシック" charset="-128"/>
              </a:rPr>
              <a:t>B</a:t>
            </a:r>
            <a:r>
              <a:rPr lang="en-US" altLang="ko-KR" sz="2000" i="1" dirty="0" err="1" smtClean="0">
                <a:ea typeface="ＭＳ Ｐゴシック" charset="-128"/>
              </a:rPr>
              <a:t>utton_Init</a:t>
            </a:r>
            <a:r>
              <a:rPr lang="en-US" altLang="ko-KR" sz="2000" i="1" dirty="0" smtClean="0">
                <a:ea typeface="ＭＳ Ｐゴシック" charset="-128"/>
              </a:rPr>
              <a:t>  </a:t>
            </a:r>
            <a:r>
              <a:rPr lang="en-US" altLang="ko-KR" sz="2000" dirty="0" smtClean="0">
                <a:ea typeface="ＭＳ Ｐゴシック" charset="-128"/>
              </a:rPr>
              <a:t> </a:t>
            </a:r>
            <a:r>
              <a:rPr lang="en-US" altLang="ko-KR" sz="2000" dirty="0" smtClean="0">
                <a:ea typeface="ＭＳ Ｐゴシック" charset="-128"/>
                <a:sym typeface="Symbol" charset="2"/>
              </a:rPr>
              <a:t> [</a:t>
            </a:r>
            <a:r>
              <a:rPr lang="en-US" altLang="ko-KR" sz="2000" i="1" dirty="0" err="1" smtClean="0">
                <a:ea typeface="ＭＳ Ｐゴシック" charset="-128"/>
                <a:sym typeface="Symbol" charset="2"/>
              </a:rPr>
              <a:t>Button_State</a:t>
            </a:r>
            <a:r>
              <a:rPr lang="en-US" altLang="ko-KR" sz="2000" dirty="0" smtClean="0">
                <a:ea typeface="ＭＳ Ｐゴシック" charset="-128"/>
                <a:sym typeface="Symbol" charset="2"/>
              </a:rPr>
              <a:t>' | pushed' = ]</a:t>
            </a:r>
          </a:p>
          <a:p>
            <a:pPr eaLnBrk="1" hangingPunct="1"/>
            <a:endParaRPr lang="en-US" altLang="ko-KR" sz="2000" dirty="0" smtClean="0">
              <a:ea typeface="ＭＳ Ｐゴシック" charset="-128"/>
              <a:sym typeface="Symbol" charset="2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728440" cy="400110"/>
          </a:xfrm>
        </p:spPr>
        <p:txBody>
          <a:bodyPr/>
          <a:lstStyle/>
          <a:p>
            <a:pPr algn="ctr"/>
            <a:r>
              <a:rPr lang="en-US" altLang="ko-KR" dirty="0" smtClean="0"/>
              <a:t>3.  </a:t>
            </a:r>
            <a:r>
              <a:rPr lang="ko-KR" altLang="en-US" dirty="0" smtClean="0"/>
              <a:t>초기 상태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92</a:t>
            </a:fld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3218134" y="2785690"/>
            <a:ext cx="144016" cy="149624"/>
            <a:chOff x="107504" y="2415280"/>
            <a:chExt cx="233015" cy="208222"/>
          </a:xfrm>
        </p:grpSpPr>
        <p:sp>
          <p:nvSpPr>
            <p:cNvPr id="7" name="이등변 삼각형 6"/>
            <p:cNvSpPr/>
            <p:nvPr/>
          </p:nvSpPr>
          <p:spPr>
            <a:xfrm>
              <a:off x="140838" y="2415280"/>
              <a:ext cx="163959" cy="94283"/>
            </a:xfrm>
            <a:prstGeom prst="triangl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/>
            <p:cNvCxnSpPr/>
            <p:nvPr/>
          </p:nvCxnSpPr>
          <p:spPr>
            <a:xfrm flipV="1">
              <a:off x="107504" y="2564606"/>
              <a:ext cx="233015" cy="298"/>
            </a:xfrm>
            <a:prstGeom prst="line">
              <a:avLst/>
            </a:prstGeom>
            <a:ln w="1905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 flipV="1">
              <a:off x="107504" y="2623204"/>
              <a:ext cx="233015" cy="298"/>
            </a:xfrm>
            <a:prstGeom prst="line">
              <a:avLst/>
            </a:prstGeom>
            <a:ln w="1905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4581128"/>
            <a:ext cx="8507288" cy="1545035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만약 버튼이 처음 눌려지면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집합 </a:t>
            </a:r>
            <a:r>
              <a:rPr lang="en-US" altLang="ko-KR" b="1" dirty="0" smtClean="0"/>
              <a:t>pushed</a:t>
            </a:r>
            <a:r>
              <a:rPr lang="ko-KR" altLang="en-US" b="1" dirty="0" smtClean="0"/>
              <a:t>에 추가됨</a:t>
            </a:r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세 번째 사전조건이 없으면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결과들은 </a:t>
            </a:r>
            <a:r>
              <a:rPr lang="ko-KR" altLang="en-US" b="1" dirty="0" err="1" smtClean="0"/>
              <a:t>명세되지</a:t>
            </a:r>
            <a:r>
              <a:rPr lang="ko-KR" altLang="en-US" b="1" dirty="0" smtClean="0"/>
              <a:t> 않음</a:t>
            </a:r>
            <a:endParaRPr lang="en-US" altLang="ko-KR" b="1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944464" cy="400110"/>
          </a:xfrm>
        </p:spPr>
        <p:txBody>
          <a:bodyPr/>
          <a:lstStyle/>
          <a:p>
            <a:pPr algn="ctr"/>
            <a:r>
              <a:rPr lang="en-US" altLang="ko-KR" dirty="0" smtClean="0"/>
              <a:t>4.  </a:t>
            </a:r>
            <a:r>
              <a:rPr lang="ko-KR" altLang="en-US" dirty="0" smtClean="0"/>
              <a:t>오퍼레이션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93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28712" y="1988840"/>
            <a:ext cx="6886575" cy="2309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013176"/>
            <a:ext cx="8507288" cy="1112987"/>
          </a:xfrm>
        </p:spPr>
        <p:txBody>
          <a:bodyPr/>
          <a:lstStyle/>
          <a:p>
            <a:pPr eaLnBrk="1" hangingPunct="1"/>
            <a:r>
              <a:rPr lang="ko-KR" altLang="en-US" b="1" dirty="0" smtClean="0"/>
              <a:t>엘리베이터가 층에 도착한다면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해당 버튼이 꺼져야만 함</a:t>
            </a:r>
            <a:endParaRPr lang="en-US" altLang="ko-KR" b="1" dirty="0" smtClean="0"/>
          </a:p>
          <a:p>
            <a:pPr eaLnBrk="1" hangingPunct="1"/>
            <a:r>
              <a:rPr lang="ko-KR" altLang="en-US" b="1" dirty="0" smtClean="0"/>
              <a:t>이 해결방안은 </a:t>
            </a:r>
            <a:r>
              <a:rPr lang="en-US" altLang="ko-KR" b="1" dirty="0" smtClean="0"/>
              <a:t>up</a:t>
            </a:r>
            <a:r>
              <a:rPr lang="ko-KR" altLang="en-US" b="1" dirty="0" smtClean="0"/>
              <a:t>과 </a:t>
            </a:r>
            <a:r>
              <a:rPr lang="en-US" altLang="ko-KR" b="1" dirty="0" smtClean="0"/>
              <a:t>down </a:t>
            </a:r>
            <a:r>
              <a:rPr lang="ko-KR" altLang="en-US" b="1" dirty="0" smtClean="0"/>
              <a:t>층 버튼을 구형하지 않았음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단순화하기 위해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944464" cy="400110"/>
          </a:xfrm>
        </p:spPr>
        <p:txBody>
          <a:bodyPr/>
          <a:lstStyle/>
          <a:p>
            <a:pPr algn="ctr"/>
            <a:r>
              <a:rPr lang="en-US" altLang="ko-KR" dirty="0" smtClean="0"/>
              <a:t>4.  </a:t>
            </a:r>
            <a:r>
              <a:rPr lang="ko-KR" altLang="en-US" dirty="0" smtClean="0"/>
              <a:t>오퍼레이션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94</a:t>
            </a:fld>
            <a:endParaRPr lang="ko-KR" alt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78694" y="2060848"/>
            <a:ext cx="7186612" cy="245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Z</a:t>
            </a:r>
            <a:r>
              <a:rPr lang="ko-KR" altLang="en-US" b="1" dirty="0" smtClean="0"/>
              <a:t>는 가장 널리 사용되고 있는 정형 명세 언어</a:t>
            </a:r>
            <a:endParaRPr lang="en-US" altLang="ko-KR" b="1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다음과 같은 것들을 </a:t>
            </a:r>
            <a:r>
              <a:rPr lang="ko-KR" altLang="en-US" b="1" dirty="0" err="1" smtClean="0"/>
              <a:t>명세하는데</a:t>
            </a:r>
            <a:r>
              <a:rPr lang="ko-KR" altLang="en-US" b="1" dirty="0" smtClean="0"/>
              <a:t> 사용됨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CICS (part)</a:t>
            </a:r>
          </a:p>
          <a:p>
            <a:pPr lvl="1" eaLnBrk="1" hangingPunct="1"/>
            <a:r>
              <a:rPr lang="en-US" altLang="ko-KR" dirty="0" smtClean="0"/>
              <a:t>An oscilloscope</a:t>
            </a:r>
          </a:p>
          <a:p>
            <a:pPr lvl="1" eaLnBrk="1" hangingPunct="1"/>
            <a:r>
              <a:rPr lang="en-US" altLang="ko-KR" dirty="0" smtClean="0"/>
              <a:t>A CASE tool</a:t>
            </a:r>
          </a:p>
          <a:p>
            <a:pPr lvl="1" eaLnBrk="1" hangingPunct="1"/>
            <a:r>
              <a:rPr lang="en-US" altLang="ko-KR" dirty="0" smtClean="0"/>
              <a:t>Many large-scale projects (especially in Europe)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296392" cy="400110"/>
          </a:xfrm>
        </p:spPr>
        <p:txBody>
          <a:bodyPr/>
          <a:lstStyle/>
          <a:p>
            <a:pPr algn="ctr"/>
            <a:r>
              <a:rPr lang="en-US" altLang="ko-KR" dirty="0" smtClean="0"/>
              <a:t>Z</a:t>
            </a:r>
            <a:r>
              <a:rPr lang="ko-KR" altLang="en-US" dirty="0" smtClean="0"/>
              <a:t>의 분석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95</a:t>
            </a:fld>
            <a:endParaRPr lang="ko-KR" alt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Z</a:t>
            </a:r>
            <a:r>
              <a:rPr lang="ko-KR" altLang="en-US" b="1" dirty="0" smtClean="0"/>
              <a:t>를 </a:t>
            </a:r>
            <a:r>
              <a:rPr lang="ko-KR" altLang="en-US" b="1" dirty="0" err="1" smtClean="0"/>
              <a:t>사용하는데의</a:t>
            </a:r>
            <a:r>
              <a:rPr lang="ko-KR" altLang="en-US" b="1" dirty="0" smtClean="0"/>
              <a:t> 어려움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기호들의 크고 복잡한 집합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수학에 대해 요구된 교육훈련이 필요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311275" cy="400110"/>
          </a:xfrm>
        </p:spPr>
        <p:txBody>
          <a:bodyPr/>
          <a:lstStyle/>
          <a:p>
            <a:pPr algn="ctr"/>
            <a:r>
              <a:rPr lang="en-US" altLang="ko-KR" dirty="0" smtClean="0"/>
              <a:t>Z</a:t>
            </a:r>
            <a:r>
              <a:rPr lang="ko-KR" altLang="en-US" dirty="0" smtClean="0"/>
              <a:t>의 분석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96</a:t>
            </a:fld>
            <a:endParaRPr lang="ko-KR" alt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ＭＳ Ｐゴシック" charset="-128"/>
              </a:rPr>
              <a:t>12.9  Z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Z</a:t>
            </a:r>
            <a:r>
              <a:rPr lang="ko-KR" altLang="en-US" b="1" dirty="0" smtClean="0"/>
              <a:t>의 큰 성공에 이유</a:t>
            </a:r>
            <a:endParaRPr lang="en-US" altLang="ko-KR" b="1" dirty="0" smtClean="0"/>
          </a:p>
          <a:p>
            <a:pPr lvl="1" eaLnBrk="1" hangingPunct="1"/>
            <a:r>
              <a:rPr lang="en-US" altLang="ko-KR" dirty="0" smtClean="0"/>
              <a:t>Z </a:t>
            </a:r>
            <a:r>
              <a:rPr lang="ko-KR" altLang="en-US" dirty="0" smtClean="0"/>
              <a:t>명세에서 결함을 발견하기 쉬움</a:t>
            </a:r>
            <a:endParaRPr lang="en-US" altLang="ko-KR" dirty="0" smtClean="0"/>
          </a:p>
          <a:p>
            <a:pPr lvl="1" eaLnBrk="1" hangingPunct="1"/>
            <a:r>
              <a:rPr lang="ko-KR" altLang="en-US" dirty="0" err="1" smtClean="0"/>
              <a:t>명세자에게</a:t>
            </a:r>
            <a:r>
              <a:rPr lang="ko-KR" altLang="en-US" dirty="0" smtClean="0"/>
              <a:t> 극도의 정확성을 요구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정확하다는 것을 증명해 줄 수 있음</a:t>
            </a:r>
            <a:endParaRPr lang="en-US" altLang="ko-KR" dirty="0" smtClean="0"/>
          </a:p>
          <a:p>
            <a:pPr lvl="1" eaLnBrk="1" hangingPunct="1"/>
            <a:r>
              <a:rPr lang="en-US" altLang="ko-KR" dirty="0" smtClean="0"/>
              <a:t>Z</a:t>
            </a:r>
            <a:r>
              <a:rPr lang="ko-KR" altLang="en-US" dirty="0" smtClean="0"/>
              <a:t> 명세를 </a:t>
            </a:r>
            <a:r>
              <a:rPr lang="ko-KR" altLang="en-US" dirty="0" err="1" smtClean="0"/>
              <a:t>읽는데는</a:t>
            </a:r>
            <a:r>
              <a:rPr lang="ko-KR" altLang="en-US" dirty="0" smtClean="0"/>
              <a:t> 단지 고등학교 수학 수준만이 요구됨</a:t>
            </a:r>
            <a:endParaRPr lang="en-US" altLang="ko-KR" dirty="0" smtClean="0"/>
          </a:p>
          <a:p>
            <a:pPr lvl="1" eaLnBrk="1" hangingPunct="1"/>
            <a:r>
              <a:rPr lang="en-US" altLang="ko-KR" dirty="0" smtClean="0"/>
              <a:t>Z</a:t>
            </a:r>
            <a:r>
              <a:rPr lang="ko-KR" altLang="en-US" dirty="0" smtClean="0"/>
              <a:t>는 개발 시간을 줄여줌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영어로 된</a:t>
            </a:r>
            <a:r>
              <a:rPr lang="en-US" altLang="ko-KR" dirty="0" smtClean="0"/>
              <a:t>(</a:t>
            </a:r>
            <a:r>
              <a:rPr lang="ko-KR" altLang="en-US" dirty="0" smtClean="0"/>
              <a:t>또는 다른 자연어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Z </a:t>
            </a:r>
            <a:r>
              <a:rPr lang="ko-KR" altLang="en-US" dirty="0" smtClean="0"/>
              <a:t>명세의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번역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은 비정형 명세보다 명확함</a:t>
            </a:r>
            <a:endParaRPr lang="en-US" altLang="ko-KR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311275" cy="400110"/>
          </a:xfrm>
        </p:spPr>
        <p:txBody>
          <a:bodyPr/>
          <a:lstStyle/>
          <a:p>
            <a:pPr algn="ctr"/>
            <a:r>
              <a:rPr lang="en-US" altLang="ko-KR" dirty="0" smtClean="0"/>
              <a:t>Z</a:t>
            </a:r>
            <a:r>
              <a:rPr lang="ko-KR" altLang="en-US" dirty="0" smtClean="0"/>
              <a:t>의 분석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97</a:t>
            </a:fld>
            <a:endParaRPr lang="ko-KR" alt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12.10  </a:t>
            </a:r>
            <a:r>
              <a:rPr lang="ko-KR" altLang="en-US" dirty="0" smtClean="0"/>
              <a:t>다른 정형기법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ko-KR" b="1" dirty="0" smtClean="0"/>
              <a:t>Anna </a:t>
            </a:r>
          </a:p>
          <a:p>
            <a:pPr lvl="1" eaLnBrk="1" hangingPunct="1"/>
            <a:r>
              <a:rPr lang="en-US" altLang="ko-KR" dirty="0" err="1" smtClean="0"/>
              <a:t>Ada</a:t>
            </a:r>
            <a:r>
              <a:rPr lang="ko-KR" altLang="en-US" dirty="0" smtClean="0"/>
              <a:t>용</a:t>
            </a:r>
            <a:endParaRPr lang="en-US" altLang="ko-KR" dirty="0" smtClean="0"/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Gist, Refine</a:t>
            </a:r>
          </a:p>
          <a:p>
            <a:pPr lvl="1" eaLnBrk="1" hangingPunct="1"/>
            <a:r>
              <a:rPr lang="ko-KR" altLang="en-US" dirty="0" smtClean="0"/>
              <a:t>지식</a:t>
            </a:r>
            <a:r>
              <a:rPr lang="en-US" altLang="ko-KR" dirty="0" smtClean="0"/>
              <a:t>-</a:t>
            </a:r>
            <a:r>
              <a:rPr lang="ko-KR" altLang="en-US" dirty="0" smtClean="0"/>
              <a:t>기반</a:t>
            </a:r>
            <a:endParaRPr lang="en-US" altLang="ko-KR" dirty="0" smtClean="0"/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VDM </a:t>
            </a:r>
          </a:p>
          <a:p>
            <a:pPr lvl="1" eaLnBrk="1" hangingPunct="1"/>
            <a:r>
              <a:rPr lang="ko-KR" altLang="en-US" dirty="0" smtClean="0"/>
              <a:t>표기의 의미론에 기초</a:t>
            </a:r>
            <a:endParaRPr lang="en-US" altLang="ko-KR" dirty="0" smtClean="0"/>
          </a:p>
          <a:p>
            <a:pPr lvl="3" eaLnBrk="1" hangingPunct="1"/>
            <a:endParaRPr lang="en-US" altLang="ko-KR" dirty="0" smtClean="0"/>
          </a:p>
          <a:p>
            <a:pPr eaLnBrk="1" hangingPunct="1"/>
            <a:r>
              <a:rPr lang="en-US" altLang="ko-KR" b="1" dirty="0" smtClean="0"/>
              <a:t>CSP </a:t>
            </a:r>
          </a:p>
          <a:p>
            <a:pPr lvl="1" eaLnBrk="1" hangingPunct="1"/>
            <a:r>
              <a:rPr lang="en-US" altLang="ko-KR" dirty="0" smtClean="0"/>
              <a:t>CSP </a:t>
            </a:r>
            <a:r>
              <a:rPr lang="ko-KR" altLang="en-US" dirty="0" smtClean="0"/>
              <a:t>명세는 실행 가능</a:t>
            </a:r>
            <a:endParaRPr lang="en-US" altLang="ko-KR" dirty="0" smtClean="0"/>
          </a:p>
          <a:p>
            <a:pPr lvl="1" eaLnBrk="1" hangingPunct="1"/>
            <a:r>
              <a:rPr lang="en-US" altLang="ko-KR" dirty="0" smtClean="0"/>
              <a:t>Z</a:t>
            </a:r>
            <a:r>
              <a:rPr lang="ko-KR" altLang="en-US" dirty="0" smtClean="0"/>
              <a:t>처럼 </a:t>
            </a:r>
            <a:r>
              <a:rPr lang="en-US" altLang="ko-KR" dirty="0" smtClean="0"/>
              <a:t>CSP</a:t>
            </a:r>
            <a:r>
              <a:rPr lang="ko-KR" altLang="en-US" dirty="0" smtClean="0"/>
              <a:t>는 배우기 쉽지는 앟음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1584424" cy="400110"/>
          </a:xfrm>
        </p:spPr>
        <p:txBody>
          <a:bodyPr/>
          <a:lstStyle/>
          <a:p>
            <a:pPr algn="ctr"/>
            <a:r>
              <a:rPr lang="ko-KR" altLang="en-US" smtClean="0"/>
              <a:t>정형 기법들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98</a:t>
            </a:fld>
            <a:endParaRPr lang="ko-KR" alt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200" dirty="0" smtClean="0"/>
              <a:t>12.11 </a:t>
            </a:r>
            <a:r>
              <a:rPr lang="ko-KR" altLang="en-US" sz="2200" dirty="0" smtClean="0"/>
              <a:t>고전적 분석기법들 비교</a:t>
            </a:r>
            <a:endParaRPr lang="ko-KR" altLang="en-US" sz="2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ko-KR" altLang="en-US" b="1" dirty="0" smtClean="0"/>
              <a:t>정형 기법들은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강력하지만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사용하고 배우는 것이 어려움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비정형 기법들은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덜 강력하지만</a:t>
            </a:r>
            <a:endParaRPr lang="en-US" altLang="ko-KR" dirty="0" smtClean="0"/>
          </a:p>
          <a:p>
            <a:pPr lvl="1" eaLnBrk="1" hangingPunct="1"/>
            <a:r>
              <a:rPr lang="ko-KR" altLang="en-US" dirty="0" smtClean="0"/>
              <a:t>배우고 사용하기 쉬움</a:t>
            </a:r>
            <a:endParaRPr lang="en-US" altLang="ko-KR" dirty="0" smtClean="0"/>
          </a:p>
          <a:p>
            <a:pPr eaLnBrk="1" hangingPunct="1"/>
            <a:endParaRPr lang="en-US" altLang="ko-KR" dirty="0" smtClean="0"/>
          </a:p>
          <a:p>
            <a:pPr eaLnBrk="1" hangingPunct="1"/>
            <a:r>
              <a:rPr lang="ko-KR" altLang="en-US" b="1" dirty="0" smtClean="0"/>
              <a:t>그러므로</a:t>
            </a:r>
            <a:r>
              <a:rPr lang="en-US" altLang="ko-KR" b="1" dirty="0" smtClean="0"/>
              <a:t>,</a:t>
            </a:r>
            <a:r>
              <a:rPr lang="ko-KR" altLang="en-US" b="1" dirty="0" smtClean="0"/>
              <a:t> 이들 사이에는 </a:t>
            </a:r>
            <a:r>
              <a:rPr lang="en-US" altLang="ko-KR" b="1" dirty="0" smtClean="0"/>
              <a:t>Trade-off</a:t>
            </a:r>
            <a:r>
              <a:rPr lang="ko-KR" altLang="en-US" b="1" dirty="0" smtClean="0"/>
              <a:t>를 가짐</a:t>
            </a:r>
            <a:endParaRPr lang="en-US" altLang="ko-KR" b="1" dirty="0" smtClean="0"/>
          </a:p>
          <a:p>
            <a:pPr lvl="1" eaLnBrk="1" hangingPunct="1"/>
            <a:r>
              <a:rPr lang="ko-KR" altLang="en-US" dirty="0" smtClean="0"/>
              <a:t>용이성 </a:t>
            </a:r>
            <a:r>
              <a:rPr lang="en-US" altLang="ko-KR" dirty="0" smtClean="0"/>
              <a:t>vs. </a:t>
            </a:r>
            <a:r>
              <a:rPr lang="ko-KR" altLang="en-US" dirty="0" smtClean="0"/>
              <a:t>강력함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95288" y="1124744"/>
            <a:ext cx="2232496" cy="400110"/>
          </a:xfrm>
        </p:spPr>
        <p:txBody>
          <a:bodyPr/>
          <a:lstStyle/>
          <a:p>
            <a:pPr algn="ctr"/>
            <a:r>
              <a:rPr lang="ko-KR" altLang="en-US" smtClean="0"/>
              <a:t>이 장의 주요 교훈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9B9EE3FA-D853-4FD0-B319-04577F3B9878}" type="slidenum">
              <a:rPr lang="ko-KR" altLang="en-US" smtClean="0"/>
              <a:pPr>
                <a:defRPr/>
              </a:pPr>
              <a:t>99</a:t>
            </a:fld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소프트웨어공학 서식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5400">
          <a:solidFill>
            <a:schemeClr val="accent1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400" dirty="0" smtClean="0">
            <a:latin typeface="+mn-ea"/>
            <a:ea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소프트웨어공학 서식</Template>
  <TotalTime>25846</TotalTime>
  <Words>3886</Words>
  <Application>Microsoft Office PowerPoint</Application>
  <PresentationFormat>화면 슬라이드 쇼(4:3)</PresentationFormat>
  <Paragraphs>1064</Paragraphs>
  <Slides>110</Slides>
  <Notes>110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110</vt:i4>
      </vt:variant>
    </vt:vector>
  </HeadingPairs>
  <TitlesOfParts>
    <vt:vector size="111" baseType="lpstr">
      <vt:lpstr>소프트웨어공학 서식</vt:lpstr>
      <vt:lpstr>Object-Oriented and     Classical Software Engineering</vt:lpstr>
      <vt:lpstr>Chapter 12.                고전적 분석</vt:lpstr>
      <vt:lpstr>PowerPoint 프레젠테이션</vt:lpstr>
      <vt:lpstr>12.0 고전적 분석</vt:lpstr>
      <vt:lpstr>12.1  명세 문서</vt:lpstr>
      <vt:lpstr>12.1  명세 문서</vt:lpstr>
      <vt:lpstr>12.1  명세 문서</vt:lpstr>
      <vt:lpstr>12.2  비정형 명세</vt:lpstr>
      <vt:lpstr>12.2  비정형 명세</vt:lpstr>
      <vt:lpstr>12.2  비정형 명세</vt:lpstr>
      <vt:lpstr>12.2  비정형 명세</vt:lpstr>
      <vt:lpstr>12.2  비정형 명세</vt:lpstr>
      <vt:lpstr>12.2  비정형 명세</vt:lpstr>
      <vt:lpstr>12.2  비정형 명세</vt:lpstr>
      <vt:lpstr>12.2  비정형 명세</vt:lpstr>
      <vt:lpstr>12.2  비정형 명세</vt:lpstr>
      <vt:lpstr>12.2  비정형 명세</vt:lpstr>
      <vt:lpstr>12.2  비정형 명세</vt:lpstr>
      <vt:lpstr>12.2  비정형 명세</vt:lpstr>
      <vt:lpstr>12.2  비정형 명세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12.3  구조적 시스템 분석</vt:lpstr>
      <vt:lpstr>12.4  구조적 시스템 분석: MSG Foundation 사례 연구</vt:lpstr>
      <vt:lpstr>12.4  구조적 시스템 분석: MSG Foundation 사례 연구</vt:lpstr>
      <vt:lpstr>12.4  구조적 시스템 분석: MSG Foundation 사례 연구</vt:lpstr>
      <vt:lpstr>12.4  구조적 시스템 분석: MSG Foundation 사례 연구</vt:lpstr>
      <vt:lpstr>12.5  다른 반정형 기법</vt:lpstr>
      <vt:lpstr>12.6  ERM</vt:lpstr>
      <vt:lpstr>12.6  ERM</vt:lpstr>
      <vt:lpstr>12.6  ERM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12.7  FSM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12.8  Petri Nets</vt:lpstr>
      <vt:lpstr>12.9  Z</vt:lpstr>
      <vt:lpstr>12.9  Z</vt:lpstr>
      <vt:lpstr>12.9  Z</vt:lpstr>
      <vt:lpstr>12.9  Z</vt:lpstr>
      <vt:lpstr>12.9  Z</vt:lpstr>
      <vt:lpstr>12.9  Z</vt:lpstr>
      <vt:lpstr>12.9  Z</vt:lpstr>
      <vt:lpstr>12.9  Z</vt:lpstr>
      <vt:lpstr>12.9  Z</vt:lpstr>
      <vt:lpstr>12.9  Z</vt:lpstr>
      <vt:lpstr>12.9  Z</vt:lpstr>
      <vt:lpstr>12.9  Z</vt:lpstr>
      <vt:lpstr>12.10  다른 정형기법</vt:lpstr>
      <vt:lpstr>12.11 고전적 분석기법들 비교</vt:lpstr>
      <vt:lpstr>12.11 고전적 분석기법들 비교</vt:lpstr>
      <vt:lpstr>12.11 고전적 분석기법들 비교</vt:lpstr>
      <vt:lpstr>12.11 고전적 분석기법들 비교</vt:lpstr>
      <vt:lpstr>12.12  고전적 분석 동안 테스팅</vt:lpstr>
      <vt:lpstr>12.13  고전적 분석용 CASE 툴</vt:lpstr>
      <vt:lpstr>12.14  고전적 분석용 척도</vt:lpstr>
      <vt:lpstr>12.15 SPMP: MSG Foundation 사례 연구</vt:lpstr>
      <vt:lpstr>12.16  고전적 분석의 난제</vt:lpstr>
      <vt:lpstr>12.16  고전적 분석의 난제</vt:lpstr>
      <vt:lpstr>12.16  고전적 분석의 난제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14.   Quality Concepts</dc:title>
  <dc:creator>hae</dc:creator>
  <cp:lastModifiedBy>CNLAB</cp:lastModifiedBy>
  <cp:revision>1722</cp:revision>
  <dcterms:created xsi:type="dcterms:W3CDTF">2010-06-28T15:09:10Z</dcterms:created>
  <dcterms:modified xsi:type="dcterms:W3CDTF">2017-09-09T10:10:07Z</dcterms:modified>
</cp:coreProperties>
</file>